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27"/>
  </p:handoutMasterIdLst>
  <p:sldIdLst>
    <p:sldId id="429" r:id="rId4"/>
    <p:sldId id="256" r:id="rId6"/>
    <p:sldId id="400" r:id="rId7"/>
    <p:sldId id="430" r:id="rId8"/>
    <p:sldId id="402" r:id="rId9"/>
    <p:sldId id="407" r:id="rId10"/>
    <p:sldId id="405" r:id="rId11"/>
    <p:sldId id="401" r:id="rId12"/>
    <p:sldId id="406" r:id="rId13"/>
    <p:sldId id="408" r:id="rId14"/>
    <p:sldId id="412" r:id="rId15"/>
    <p:sldId id="417" r:id="rId16"/>
    <p:sldId id="404" r:id="rId17"/>
    <p:sldId id="414" r:id="rId18"/>
    <p:sldId id="419" r:id="rId19"/>
    <p:sldId id="415" r:id="rId20"/>
    <p:sldId id="418" r:id="rId21"/>
    <p:sldId id="423" r:id="rId22"/>
    <p:sldId id="421" r:id="rId23"/>
    <p:sldId id="403" r:id="rId24"/>
    <p:sldId id="416" r:id="rId25"/>
    <p:sldId id="432"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9C"/>
    <a:srgbClr val="2E75B6"/>
    <a:srgbClr val="00B7FD"/>
    <a:srgbClr val="006F9D"/>
    <a:srgbClr val="006E9B"/>
    <a:srgbClr val="016D9B"/>
    <a:srgbClr val="006B97"/>
    <a:srgbClr val="00B5FC"/>
    <a:srgbClr val="006C9A"/>
    <a:srgbClr val="00B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6256" autoAdjust="0"/>
  </p:normalViewPr>
  <p:slideViewPr>
    <p:cSldViewPr snapToGrid="0" showGuides="1">
      <p:cViewPr varScale="1">
        <p:scale>
          <a:sx n="78" d="100"/>
          <a:sy n="78" d="100"/>
        </p:scale>
        <p:origin x="492" y="90"/>
      </p:cViewPr>
      <p:guideLst>
        <p:guide orient="horz" pos="2180"/>
        <p:guide pos="3817"/>
        <p:guide pos="6902"/>
        <p:guide pos="328"/>
        <p:guide orient="horz" pos="6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25.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F4030-60B7-445C-BBF8-F8988CEF7A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BB07C-682B-43F8-8C0C-21641F5264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CA029140-8945-4AE5-AA57-DF2BD40D5F2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CA029140-8945-4AE5-AA57-DF2BD40D5F2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9BB07C-682B-43F8-8C0C-21641F52641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9BB07C-682B-43F8-8C0C-21641F5264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fld>
            <a:endParaRPr lang="zh-CN" altLang="en-US"/>
          </a:p>
        </p:txBody>
      </p:sp>
      <p:sp>
        <p:nvSpPr>
          <p:cNvPr id="3" name="灯片编号占位符 5"/>
          <p:cNvSpPr>
            <a:spLocks noGrp="1"/>
          </p:cNvSpPr>
          <p:nvPr>
            <p:ph type="sldNum" sz="quarter" idx="11"/>
          </p:nvPr>
        </p:nvSpPr>
        <p:spPr>
          <a:xfrm>
            <a:off x="3887788" y="6405564"/>
            <a:ext cx="2844800" cy="365125"/>
          </a:xfrm>
        </p:spPr>
        <p:txBody>
          <a:bodyPr/>
          <a:lstStyle>
            <a:lvl1pPr>
              <a:defRPr/>
            </a:lvl1pPr>
          </a:lstStyle>
          <a:p>
            <a:pPr>
              <a:defRPr/>
            </a:pPr>
            <a:fld id="{2188ECD7-CB8D-4274-AE0D-7C7562CEF0E8}" type="slidenum">
              <a:rPr lang="zh-CN" altLang="en-US"/>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8986FA3-E98A-4AD9-88EF-4C16D227392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9508F7C-5C0F-492C-BD3B-704FB1E4C16D}"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fld>
            <a:endParaRPr lang="zh-CN" altLang="en-US"/>
          </a:p>
        </p:txBody>
      </p:sp>
      <p:sp>
        <p:nvSpPr>
          <p:cNvPr id="3" name="灯片编号占位符 5"/>
          <p:cNvSpPr>
            <a:spLocks noGrp="1"/>
          </p:cNvSpPr>
          <p:nvPr>
            <p:ph type="sldNum" sz="quarter" idx="11"/>
          </p:nvPr>
        </p:nvSpPr>
        <p:spPr>
          <a:xfrm>
            <a:off x="3887788" y="6405564"/>
            <a:ext cx="2844800" cy="365125"/>
          </a:xfrm>
        </p:spPr>
        <p:txBody>
          <a:bodyPr/>
          <a:lstStyle>
            <a:lvl1pPr>
              <a:defRPr/>
            </a:lvl1pPr>
          </a:lstStyle>
          <a:p>
            <a:pPr>
              <a:defRPr/>
            </a:pPr>
            <a:fld id="{2188ECD7-CB8D-4274-AE0D-7C7562CEF0E8}" type="slidenum">
              <a:rPr lang="zh-CN" altLang="en-US"/>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44606BE-95BA-4874-8768-887F99E4CB4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C938B7-317F-4CF5-98FC-406F6F63A23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606BE-95BA-4874-8768-887F99E4CB4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8B7-317F-4CF5-98FC-406F6F63A2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9"/>
          </a:xfrm>
          <a:prstGeom prst="rect">
            <a:avLst/>
          </a:prstGeom>
        </p:spPr>
        <p:txBody>
          <a:bodyPr vert="horz" lIns="86694" tIns="43347" rIns="86694" bIns="43347"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86694" tIns="43347" rIns="86694" bIns="43347" rtlCol="0" anchor="ctr"/>
          <a:lstStyle>
            <a:lvl1pPr algn="l" eaLnBrk="1" fontAlgn="auto" hangingPunct="1">
              <a:spcBef>
                <a:spcPts val="0"/>
              </a:spcBef>
              <a:spcAft>
                <a:spcPts val="0"/>
              </a:spcAft>
              <a:defRPr sz="1100" smtClean="0">
                <a:solidFill>
                  <a:schemeClr val="tx1">
                    <a:tint val="75000"/>
                  </a:schemeClr>
                </a:solidFill>
                <a:latin typeface="+mn-lt"/>
                <a:ea typeface="+mn-ea"/>
              </a:defRPr>
            </a:lvl1pPr>
          </a:lstStyle>
          <a:p>
            <a:pPr>
              <a:defRPr/>
            </a:pPr>
            <a:fld id="{E46C35AB-911A-4054-A7E2-5660C606EC1E}" type="datetimeFigureOut">
              <a:rPr lang="zh-CN" altLang="en-US"/>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86694" tIns="43347" rIns="86694" bIns="43347" rtlCol="0" anchor="ctr"/>
          <a:lstStyle>
            <a:lvl1pPr algn="ctr" eaLnBrk="1" fontAlgn="auto" hangingPunct="1">
              <a:spcBef>
                <a:spcPts val="0"/>
              </a:spcBef>
              <a:spcAft>
                <a:spcPts val="0"/>
              </a:spcAft>
              <a:defRPr sz="11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86694" tIns="43347" rIns="86694" bIns="43347" rtlCol="0" anchor="ctr"/>
          <a:lstStyle>
            <a:lvl1pPr algn="r" eaLnBrk="1" fontAlgn="auto" hangingPunct="1">
              <a:spcBef>
                <a:spcPts val="0"/>
              </a:spcBef>
              <a:spcAft>
                <a:spcPts val="0"/>
              </a:spcAft>
              <a:defRPr sz="1100" smtClean="0">
                <a:solidFill>
                  <a:schemeClr val="tx1">
                    <a:tint val="75000"/>
                  </a:schemeClr>
                </a:solidFill>
                <a:latin typeface="+mn-lt"/>
                <a:ea typeface="+mn-ea"/>
              </a:defRPr>
            </a:lvl1pPr>
          </a:lstStyle>
          <a:p>
            <a:pPr>
              <a:defRPr/>
            </a:pPr>
            <a:fld id="{0E4B8BCE-1323-4B97-8553-2700F94053F2}" type="slidenum">
              <a:rPr lang="zh-CN" altLang="en-US"/>
            </a:fld>
            <a:endParaRPr lang="zh-CN" altLang="en-US"/>
          </a:p>
        </p:txBody>
      </p:sp>
      <p:sp>
        <p:nvSpPr>
          <p:cNvPr id="11" name="椭圆 10"/>
          <p:cNvSpPr/>
          <p:nvPr userDrawn="1"/>
        </p:nvSpPr>
        <p:spPr>
          <a:xfrm>
            <a:off x="11603039" y="6781800"/>
            <a:ext cx="85725" cy="85725"/>
          </a:xfrm>
          <a:prstGeom prst="ellipse">
            <a:avLst/>
          </a:prstGeom>
          <a:solidFill>
            <a:srgbClr val="F6F6F6"/>
          </a:solidFill>
          <a:ln w="25400" cap="flat" cmpd="sng" algn="ctr">
            <a:noFill/>
            <a:prstDash val="solid"/>
          </a:ln>
          <a:effectLst/>
        </p:spPr>
        <p:txBody>
          <a:bodyPr anchor="ctr"/>
          <a:lstStyle/>
          <a:p>
            <a:pPr algn="ctr" defTabSz="913765" eaLnBrk="1" fontAlgn="auto" hangingPunct="1">
              <a:spcBef>
                <a:spcPts val="0"/>
              </a:spcBef>
              <a:spcAft>
                <a:spcPts val="0"/>
              </a:spcAft>
              <a:defRPr/>
            </a:pPr>
            <a:endParaRPr lang="zh-CN" altLang="en-US" sz="1800" kern="0">
              <a:solidFill>
                <a:prstClr val="white"/>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864870" rtl="0" fontAlgn="base">
        <a:lnSpc>
          <a:spcPct val="90000"/>
        </a:lnSpc>
        <a:spcBef>
          <a:spcPct val="0"/>
        </a:spcBef>
        <a:spcAft>
          <a:spcPct val="0"/>
        </a:spcAft>
        <a:defRPr sz="4100" kern="1200">
          <a:solidFill>
            <a:schemeClr val="tx1"/>
          </a:solidFill>
          <a:latin typeface="+mj-lt"/>
          <a:ea typeface="+mj-ea"/>
          <a:cs typeface="+mj-cs"/>
        </a:defRPr>
      </a:lvl1pPr>
      <a:lvl2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2pPr>
      <a:lvl3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3pPr>
      <a:lvl4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4pPr>
      <a:lvl5pPr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5pPr>
      <a:lvl6pPr marL="4572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6pPr>
      <a:lvl7pPr marL="9144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7pPr>
      <a:lvl8pPr marL="13716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8pPr>
      <a:lvl9pPr marL="1828800" algn="l" defTabSz="864870"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9pPr>
    </p:titleStyle>
    <p:bodyStyle>
      <a:lvl1pPr marL="215900" indent="-215900" algn="l" defTabSz="864870" rtl="0" fontAlgn="base">
        <a:lnSpc>
          <a:spcPct val="90000"/>
        </a:lnSpc>
        <a:spcBef>
          <a:spcPts val="950"/>
        </a:spcBef>
        <a:spcAft>
          <a:spcPct val="0"/>
        </a:spcAft>
        <a:buFont typeface="Arial" panose="020B0604020202020204" pitchFamily="34" charset="0"/>
        <a:buChar char="•"/>
        <a:defRPr sz="2600" kern="1200">
          <a:solidFill>
            <a:schemeClr val="tx1"/>
          </a:solidFill>
          <a:latin typeface="+mn-lt"/>
          <a:ea typeface="+mn-ea"/>
          <a:cs typeface="+mn-cs"/>
        </a:defRPr>
      </a:lvl1pPr>
      <a:lvl2pPr marL="648970" indent="-215900" algn="l" defTabSz="864870" rtl="0" fontAlgn="base">
        <a:lnSpc>
          <a:spcPct val="90000"/>
        </a:lnSpc>
        <a:spcBef>
          <a:spcPts val="475"/>
        </a:spcBef>
        <a:spcAft>
          <a:spcPct val="0"/>
        </a:spcAft>
        <a:buFont typeface="Arial" panose="020B0604020202020204" pitchFamily="34" charset="0"/>
        <a:buChar char="•"/>
        <a:defRPr sz="2200" kern="1200">
          <a:solidFill>
            <a:schemeClr val="tx1"/>
          </a:solidFill>
          <a:latin typeface="+mn-lt"/>
          <a:ea typeface="+mn-ea"/>
          <a:cs typeface="+mn-cs"/>
        </a:defRPr>
      </a:lvl2pPr>
      <a:lvl3pPr marL="1082675" indent="-215900" algn="l" defTabSz="864870" rtl="0" fontAlgn="base">
        <a:lnSpc>
          <a:spcPct val="90000"/>
        </a:lnSpc>
        <a:spcBef>
          <a:spcPts val="475"/>
        </a:spcBef>
        <a:spcAft>
          <a:spcPct val="0"/>
        </a:spcAft>
        <a:buFont typeface="Arial" panose="020B0604020202020204" pitchFamily="34" charset="0"/>
        <a:buChar char="•"/>
        <a:defRPr kern="1200">
          <a:solidFill>
            <a:schemeClr val="tx1"/>
          </a:solidFill>
          <a:latin typeface="+mn-lt"/>
          <a:ea typeface="+mn-ea"/>
          <a:cs typeface="+mn-cs"/>
        </a:defRPr>
      </a:lvl3pPr>
      <a:lvl4pPr marL="1515745" indent="-215900" algn="l" defTabSz="864870" rtl="0" fontAlgn="base">
        <a:lnSpc>
          <a:spcPct val="90000"/>
        </a:lnSpc>
        <a:spcBef>
          <a:spcPts val="475"/>
        </a:spcBef>
        <a:spcAft>
          <a:spcPct val="0"/>
        </a:spcAft>
        <a:buFont typeface="Arial" panose="020B0604020202020204" pitchFamily="34" charset="0"/>
        <a:buChar char="•"/>
        <a:defRPr sz="1600" kern="1200">
          <a:solidFill>
            <a:schemeClr val="tx1"/>
          </a:solidFill>
          <a:latin typeface="+mn-lt"/>
          <a:ea typeface="+mn-ea"/>
          <a:cs typeface="+mn-cs"/>
        </a:defRPr>
      </a:lvl4pPr>
      <a:lvl5pPr marL="1947545" indent="-215900" algn="l" defTabSz="864870" rtl="0" fontAlgn="base">
        <a:lnSpc>
          <a:spcPct val="90000"/>
        </a:lnSpc>
        <a:spcBef>
          <a:spcPts val="475"/>
        </a:spcBef>
        <a:spcAft>
          <a:spcPct val="0"/>
        </a:spcAft>
        <a:buFont typeface="Arial" panose="020B0604020202020204" pitchFamily="34" charset="0"/>
        <a:buChar char="•"/>
        <a:defRPr sz="1600" kern="1200">
          <a:solidFill>
            <a:schemeClr val="tx1"/>
          </a:solidFill>
          <a:latin typeface="+mn-lt"/>
          <a:ea typeface="+mn-ea"/>
          <a:cs typeface="+mn-cs"/>
        </a:defRPr>
      </a:lvl5pPr>
      <a:lvl6pPr marL="2382520"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5590"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48660"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1730" indent="-216535" algn="l" defTabSz="866140"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140" rtl="0" eaLnBrk="1" latinLnBrk="0" hangingPunct="1">
        <a:defRPr sz="1700" kern="1200">
          <a:solidFill>
            <a:schemeClr val="tx1"/>
          </a:solidFill>
          <a:latin typeface="+mn-lt"/>
          <a:ea typeface="+mn-ea"/>
          <a:cs typeface="+mn-cs"/>
        </a:defRPr>
      </a:lvl1pPr>
      <a:lvl2pPr marL="433070" algn="l" defTabSz="866140" rtl="0" eaLnBrk="1" latinLnBrk="0" hangingPunct="1">
        <a:defRPr sz="1700" kern="1200">
          <a:solidFill>
            <a:schemeClr val="tx1"/>
          </a:solidFill>
          <a:latin typeface="+mn-lt"/>
          <a:ea typeface="+mn-ea"/>
          <a:cs typeface="+mn-cs"/>
        </a:defRPr>
      </a:lvl2pPr>
      <a:lvl3pPr marL="866140" algn="l" defTabSz="866140" rtl="0" eaLnBrk="1" latinLnBrk="0" hangingPunct="1">
        <a:defRPr sz="1700" kern="1200">
          <a:solidFill>
            <a:schemeClr val="tx1"/>
          </a:solidFill>
          <a:latin typeface="+mn-lt"/>
          <a:ea typeface="+mn-ea"/>
          <a:cs typeface="+mn-cs"/>
        </a:defRPr>
      </a:lvl3pPr>
      <a:lvl4pPr marL="1299210" algn="l" defTabSz="866140" rtl="0" eaLnBrk="1" latinLnBrk="0" hangingPunct="1">
        <a:defRPr sz="1700" kern="1200">
          <a:solidFill>
            <a:schemeClr val="tx1"/>
          </a:solidFill>
          <a:latin typeface="+mn-lt"/>
          <a:ea typeface="+mn-ea"/>
          <a:cs typeface="+mn-cs"/>
        </a:defRPr>
      </a:lvl4pPr>
      <a:lvl5pPr marL="1732915" algn="l" defTabSz="866140" rtl="0" eaLnBrk="1" latinLnBrk="0" hangingPunct="1">
        <a:defRPr sz="1700" kern="1200">
          <a:solidFill>
            <a:schemeClr val="tx1"/>
          </a:solidFill>
          <a:latin typeface="+mn-lt"/>
          <a:ea typeface="+mn-ea"/>
          <a:cs typeface="+mn-cs"/>
        </a:defRPr>
      </a:lvl5pPr>
      <a:lvl6pPr marL="2165985" algn="l" defTabSz="866140" rtl="0" eaLnBrk="1" latinLnBrk="0" hangingPunct="1">
        <a:defRPr sz="1700" kern="1200">
          <a:solidFill>
            <a:schemeClr val="tx1"/>
          </a:solidFill>
          <a:latin typeface="+mn-lt"/>
          <a:ea typeface="+mn-ea"/>
          <a:cs typeface="+mn-cs"/>
        </a:defRPr>
      </a:lvl6pPr>
      <a:lvl7pPr marL="2599055" algn="l" defTabSz="866140" rtl="0" eaLnBrk="1" latinLnBrk="0" hangingPunct="1">
        <a:defRPr sz="1700" kern="1200">
          <a:solidFill>
            <a:schemeClr val="tx1"/>
          </a:solidFill>
          <a:latin typeface="+mn-lt"/>
          <a:ea typeface="+mn-ea"/>
          <a:cs typeface="+mn-cs"/>
        </a:defRPr>
      </a:lvl7pPr>
      <a:lvl8pPr marL="3032125" algn="l" defTabSz="866140" rtl="0" eaLnBrk="1" latinLnBrk="0" hangingPunct="1">
        <a:defRPr sz="1700" kern="1200">
          <a:solidFill>
            <a:schemeClr val="tx1"/>
          </a:solidFill>
          <a:latin typeface="+mn-lt"/>
          <a:ea typeface="+mn-ea"/>
          <a:cs typeface="+mn-cs"/>
        </a:defRPr>
      </a:lvl8pPr>
      <a:lvl9pPr marL="3465195" algn="l" defTabSz="86614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0" Type="http://schemas.openxmlformats.org/officeDocument/2006/relationships/notesSlide" Target="../notesSlides/notesSlide1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7.xml"/><Relationship Id="rId7" Type="http://schemas.openxmlformats.org/officeDocument/2006/relationships/image" Target="../media/image12.jpeg"/><Relationship Id="rId6" Type="http://schemas.microsoft.com/office/2007/relationships/hdphoto" Target="../media/image17.wdp"/><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notesSlide" Target="../notesSlides/notesSlide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19" name="组合 18"/>
          <p:cNvGrpSpPr>
            <a:grpSpLocks noChangeAspect="1"/>
          </p:cNvGrpSpPr>
          <p:nvPr/>
        </p:nvGrpSpPr>
        <p:grpSpPr bwMode="auto">
          <a:xfrm>
            <a:off x="2842941" y="5817098"/>
            <a:ext cx="566737" cy="566739"/>
            <a:chOff x="2492224" y="1959430"/>
            <a:chExt cx="2148114" cy="2148114"/>
          </a:xfrm>
        </p:grpSpPr>
        <p:sp>
          <p:nvSpPr>
            <p:cNvPr id="20" name="椭圆 19"/>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326" name="图片 20"/>
            <p:cNvPicPr>
              <a:picLocks noChangeAspect="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3072056" y="2549554"/>
              <a:ext cx="1162402" cy="119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组合 29"/>
          <p:cNvGrpSpPr>
            <a:grpSpLocks noChangeAspect="1"/>
          </p:cNvGrpSpPr>
          <p:nvPr/>
        </p:nvGrpSpPr>
        <p:grpSpPr bwMode="auto">
          <a:xfrm>
            <a:off x="5944915" y="5783127"/>
            <a:ext cx="568325" cy="568325"/>
            <a:chOff x="4528154" y="1959430"/>
            <a:chExt cx="2148114" cy="2148114"/>
          </a:xfrm>
        </p:grpSpPr>
        <p:sp>
          <p:nvSpPr>
            <p:cNvPr id="31" name="椭圆 30"/>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4"/>
            <p:cNvGrpSpPr>
              <a:grpSpLocks noChangeAspect="1"/>
            </p:cNvGrpSpPr>
            <p:nvPr/>
          </p:nvGrpSpPr>
          <p:grpSpPr bwMode="auto">
            <a:xfrm>
              <a:off x="5033378" y="2342981"/>
              <a:ext cx="1137666" cy="1381012"/>
              <a:chOff x="2694" y="1931"/>
              <a:chExt cx="374" cy="454"/>
            </a:xfrm>
            <a:solidFill>
              <a:schemeClr val="bg1"/>
            </a:solidFill>
          </p:grpSpPr>
          <p:sp>
            <p:nvSpPr>
              <p:cNvPr id="3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32" tIns="60917" rIns="121832" bIns="60917"/>
              <a:lstStyle/>
              <a:p>
                <a:pPr defTabSz="456565">
                  <a:defRPr/>
                </a:pPr>
                <a:endParaRPr lang="zh-CN" altLang="en-US" sz="140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矩形 259"/>
          <p:cNvSpPr>
            <a:spLocks noChangeArrowheads="1"/>
          </p:cNvSpPr>
          <p:nvPr/>
        </p:nvSpPr>
        <p:spPr bwMode="auto">
          <a:xfrm>
            <a:off x="3628752" y="5918065"/>
            <a:ext cx="2163763" cy="369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lvl="2" indent="0" defTabSz="913765" fontAlgn="base">
              <a:spcBef>
                <a:spcPts val="0"/>
              </a:spcBef>
              <a:spcAft>
                <a:spcPct val="0"/>
              </a:spcAft>
              <a:buNone/>
              <a:defRPr/>
            </a:pPr>
            <a:r>
              <a:rPr lang="zh-CN" altLang="en-US" sz="2400" b="1" spc="300" dirty="0">
                <a:solidFill>
                  <a:schemeClr val="tx1"/>
                </a:solidFill>
              </a:rPr>
              <a:t>汇报人</a:t>
            </a:r>
            <a:r>
              <a:rPr lang="en-US" altLang="zh-CN" sz="2400" b="1" spc="300" dirty="0">
                <a:solidFill>
                  <a:schemeClr val="tx1"/>
                </a:solidFill>
              </a:rPr>
              <a:t>:XXX</a:t>
            </a:r>
            <a:endParaRPr lang="en-US" altLang="zh-CN" sz="2400" b="1" spc="300" dirty="0">
              <a:solidFill>
                <a:schemeClr val="tx1"/>
              </a:solidFill>
            </a:endParaRPr>
          </a:p>
        </p:txBody>
      </p:sp>
      <p:sp>
        <p:nvSpPr>
          <p:cNvPr id="43" name="矩形 259"/>
          <p:cNvSpPr>
            <a:spLocks noChangeArrowheads="1"/>
          </p:cNvSpPr>
          <p:nvPr/>
        </p:nvSpPr>
        <p:spPr bwMode="auto">
          <a:xfrm>
            <a:off x="6872015" y="5918065"/>
            <a:ext cx="2906712" cy="369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lvl="2" indent="0" defTabSz="913765" fontAlgn="base">
              <a:spcBef>
                <a:spcPts val="0"/>
              </a:spcBef>
              <a:spcAft>
                <a:spcPct val="0"/>
              </a:spcAft>
              <a:buNone/>
              <a:defRPr/>
            </a:pPr>
            <a:r>
              <a:rPr lang="zh-CN" altLang="en-US" sz="2400" b="1" spc="300" dirty="0">
                <a:solidFill>
                  <a:schemeClr val="tx1"/>
                </a:solidFill>
              </a:rPr>
              <a:t>时间</a:t>
            </a:r>
            <a:r>
              <a:rPr lang="en-US" altLang="zh-CN" sz="2400" b="1" spc="300" dirty="0">
                <a:solidFill>
                  <a:schemeClr val="tx1"/>
                </a:solidFill>
              </a:rPr>
              <a:t>:201X</a:t>
            </a:r>
            <a:r>
              <a:rPr lang="zh-CN" altLang="en-US" sz="2400" b="1" spc="300" dirty="0">
                <a:solidFill>
                  <a:schemeClr val="tx1"/>
                </a:solidFill>
              </a:rPr>
              <a:t>年</a:t>
            </a:r>
            <a:r>
              <a:rPr lang="en-US" altLang="zh-CN" sz="2400" b="1" spc="300" dirty="0">
                <a:solidFill>
                  <a:schemeClr val="tx1"/>
                </a:solidFill>
              </a:rPr>
              <a:t>X</a:t>
            </a:r>
            <a:r>
              <a:rPr lang="zh-CN" altLang="en-US" sz="2400" b="1" spc="300" dirty="0">
                <a:solidFill>
                  <a:schemeClr val="tx1"/>
                </a:solidFill>
              </a:rPr>
              <a:t>月</a:t>
            </a:r>
            <a:endParaRPr lang="zh-CN" altLang="en-US" sz="2400" b="1" spc="300" dirty="0">
              <a:solidFill>
                <a:schemeClr val="tx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15" y="284225"/>
            <a:ext cx="590648" cy="59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07436" y="4217326"/>
            <a:ext cx="10177131" cy="1077218"/>
          </a:xfrm>
          <a:prstGeom prst="rect">
            <a:avLst/>
          </a:prstGeom>
        </p:spPr>
        <p:txBody>
          <a:bodyPr wrap="square">
            <a:spAutoFit/>
          </a:bodyPr>
          <a:lstStyle/>
          <a:p>
            <a:pPr algn="ctr" defTabSz="1219200"/>
            <a:r>
              <a:rPr lang="zh-CN" altLang="en-US" sz="3200" b="1" spc="300" dirty="0">
                <a:solidFill>
                  <a:schemeClr val="tx1"/>
                </a:solidFill>
                <a:latin typeface="微软雅黑" panose="020B0503020204020204" pitchFamily="34" charset="-122"/>
                <a:ea typeface="微软雅黑" panose="020B0503020204020204" pitchFamily="34" charset="-122"/>
              </a:rPr>
              <a:t>腹腔侵袭性真菌感染诊疗策略</a:t>
            </a:r>
            <a:endParaRPr lang="en-US" altLang="zh-CN" sz="3200" b="1" spc="300" dirty="0">
              <a:solidFill>
                <a:schemeClr val="tx1"/>
              </a:solidFill>
              <a:latin typeface="微软雅黑" panose="020B0503020204020204" pitchFamily="34" charset="-122"/>
              <a:ea typeface="微软雅黑" panose="020B0503020204020204" pitchFamily="34" charset="-122"/>
            </a:endParaRPr>
          </a:p>
          <a:p>
            <a:pPr algn="ctr" defTabSz="1219200"/>
            <a:r>
              <a:rPr lang="en-US" altLang="zh-CN" sz="3200" b="1" spc="300" dirty="0">
                <a:solidFill>
                  <a:schemeClr val="tx1"/>
                </a:solidFill>
                <a:latin typeface="微软雅黑" panose="020B0503020204020204" pitchFamily="34" charset="-122"/>
                <a:ea typeface="微软雅黑" panose="020B0503020204020204" pitchFamily="34" charset="-122"/>
              </a:rPr>
              <a:t>         ——</a:t>
            </a:r>
            <a:r>
              <a:rPr lang="zh-CN" altLang="en-US" sz="3200" b="1" spc="300" dirty="0">
                <a:solidFill>
                  <a:schemeClr val="tx1"/>
                </a:solidFill>
                <a:latin typeface="微软雅黑" panose="020B0503020204020204" pitchFamily="34" charset="-122"/>
                <a:ea typeface="微软雅黑" panose="020B0503020204020204" pitchFamily="34" charset="-122"/>
              </a:rPr>
              <a:t>类型*****</a:t>
            </a:r>
            <a:endParaRPr lang="zh-CN" altLang="en-US" sz="3200" b="1" spc="3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867144" y="1909151"/>
            <a:ext cx="10177131" cy="584775"/>
          </a:xfrm>
          <a:prstGeom prst="rect">
            <a:avLst/>
          </a:prstGeom>
        </p:spPr>
        <p:txBody>
          <a:bodyPr wrap="square">
            <a:spAutoFit/>
          </a:bodyPr>
          <a:lstStyle/>
          <a:p>
            <a:pPr algn="ctr" defTabSz="1219200"/>
            <a:r>
              <a:rPr lang="zh-CN" altLang="en-US" sz="3200" b="1" spc="300" dirty="0">
                <a:latin typeface="微软雅黑" panose="020B0503020204020204" pitchFamily="34" charset="-122"/>
                <a:ea typeface="微软雅黑" panose="020B0503020204020204" pitchFamily="34" charset="-122"/>
              </a:rPr>
              <a:t>医院，科室等照片</a:t>
            </a:r>
            <a:endParaRPr lang="zh-CN" altLang="en-US" sz="3200" b="1" spc="3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2332690"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三：辅助检查</a:t>
            </a:r>
            <a:r>
              <a:rPr lang="en-US" altLang="zh-CN" b="1" dirty="0">
                <a:solidFill>
                  <a:schemeClr val="tx1">
                    <a:lumMod val="50000"/>
                    <a:lumOff val="50000"/>
                  </a:schemeClr>
                </a:solidFill>
                <a:cs typeface="+mn-ea"/>
                <a:sym typeface="+mn-lt"/>
              </a:rPr>
              <a:t>-</a:t>
            </a:r>
            <a:r>
              <a:rPr lang="zh-CN" altLang="en-US" b="1" dirty="0">
                <a:solidFill>
                  <a:schemeClr val="tx1">
                    <a:lumMod val="50000"/>
                    <a:lumOff val="50000"/>
                  </a:schemeClr>
                </a:solidFill>
                <a:cs typeface="+mn-ea"/>
                <a:sym typeface="+mn-lt"/>
              </a:rPr>
              <a:t>微生物</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2" name="组合 1"/>
          <p:cNvGrpSpPr/>
          <p:nvPr/>
        </p:nvGrpSpPr>
        <p:grpSpPr>
          <a:xfrm>
            <a:off x="1318033" y="2030647"/>
            <a:ext cx="3581958" cy="2937865"/>
            <a:chOff x="550864" y="1621252"/>
            <a:chExt cx="6453281" cy="2937865"/>
          </a:xfrm>
        </p:grpSpPr>
        <p:sp>
          <p:nvSpPr>
            <p:cNvPr id="10" name="ïşḷîḑè"/>
            <p:cNvSpPr/>
            <p:nvPr/>
          </p:nvSpPr>
          <p:spPr>
            <a:xfrm>
              <a:off x="550864" y="1621252"/>
              <a:ext cx="5551211" cy="293786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1"/>
              <a:endParaRPr lang="en-US" dirty="0"/>
            </a:p>
          </p:txBody>
        </p:sp>
        <p:sp>
          <p:nvSpPr>
            <p:cNvPr id="12" name="íŝ1íḑè"/>
            <p:cNvSpPr/>
            <p:nvPr/>
          </p:nvSpPr>
          <p:spPr>
            <a:xfrm>
              <a:off x="5200003" y="2099585"/>
              <a:ext cx="1804142" cy="1981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ïşľiḓe"/>
            <p:cNvSpPr/>
            <p:nvPr/>
          </p:nvSpPr>
          <p:spPr>
            <a:xfrm>
              <a:off x="5280065" y="2190137"/>
              <a:ext cx="1644013" cy="1805354"/>
            </a:xfrm>
            <a:prstGeom prst="chord">
              <a:avLst>
                <a:gd name="adj1" fmla="val 5382770"/>
                <a:gd name="adj2" fmla="val 16200000"/>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ḷîḍè"/>
            <p:cNvSpPr/>
            <p:nvPr/>
          </p:nvSpPr>
          <p:spPr bwMode="auto">
            <a:xfrm>
              <a:off x="5541026" y="2813578"/>
              <a:ext cx="346344" cy="553212"/>
            </a:xfrm>
            <a:custGeom>
              <a:avLst/>
              <a:gdLst>
                <a:gd name="connsiteX0" fmla="*/ 229256 w 380334"/>
                <a:gd name="connsiteY0" fmla="*/ 487902 h 553212"/>
                <a:gd name="connsiteX1" fmla="*/ 156354 w 380334"/>
                <a:gd name="connsiteY1" fmla="*/ 497027 h 553212"/>
                <a:gd name="connsiteX2" fmla="*/ 159232 w 380334"/>
                <a:gd name="connsiteY2" fmla="*/ 503750 h 553212"/>
                <a:gd name="connsiteX3" fmla="*/ 162589 w 380334"/>
                <a:gd name="connsiteY3" fmla="*/ 508552 h 553212"/>
                <a:gd name="connsiteX4" fmla="*/ 165947 w 380334"/>
                <a:gd name="connsiteY4" fmla="*/ 512394 h 553212"/>
                <a:gd name="connsiteX5" fmla="*/ 170263 w 380334"/>
                <a:gd name="connsiteY5" fmla="*/ 515275 h 553212"/>
                <a:gd name="connsiteX6" fmla="*/ 174100 w 380334"/>
                <a:gd name="connsiteY6" fmla="*/ 516716 h 553212"/>
                <a:gd name="connsiteX7" fmla="*/ 178896 w 380334"/>
                <a:gd name="connsiteY7" fmla="*/ 517676 h 553212"/>
                <a:gd name="connsiteX8" fmla="*/ 184172 w 380334"/>
                <a:gd name="connsiteY8" fmla="*/ 518156 h 553212"/>
                <a:gd name="connsiteX9" fmla="*/ 190407 w 380334"/>
                <a:gd name="connsiteY9" fmla="*/ 518636 h 553212"/>
                <a:gd name="connsiteX10" fmla="*/ 197601 w 380334"/>
                <a:gd name="connsiteY10" fmla="*/ 518156 h 553212"/>
                <a:gd name="connsiteX11" fmla="*/ 203836 w 380334"/>
                <a:gd name="connsiteY11" fmla="*/ 517676 h 553212"/>
                <a:gd name="connsiteX12" fmla="*/ 206234 w 380334"/>
                <a:gd name="connsiteY12" fmla="*/ 517196 h 553212"/>
                <a:gd name="connsiteX13" fmla="*/ 209112 w 380334"/>
                <a:gd name="connsiteY13" fmla="*/ 516235 h 553212"/>
                <a:gd name="connsiteX14" fmla="*/ 211030 w 380334"/>
                <a:gd name="connsiteY14" fmla="*/ 515275 h 553212"/>
                <a:gd name="connsiteX15" fmla="*/ 213429 w 380334"/>
                <a:gd name="connsiteY15" fmla="*/ 514314 h 553212"/>
                <a:gd name="connsiteX16" fmla="*/ 215827 w 380334"/>
                <a:gd name="connsiteY16" fmla="*/ 511913 h 553212"/>
                <a:gd name="connsiteX17" fmla="*/ 217745 w 380334"/>
                <a:gd name="connsiteY17" fmla="*/ 509992 h 553212"/>
                <a:gd name="connsiteX18" fmla="*/ 219184 w 380334"/>
                <a:gd name="connsiteY18" fmla="*/ 507591 h 553212"/>
                <a:gd name="connsiteX19" fmla="*/ 221582 w 380334"/>
                <a:gd name="connsiteY19" fmla="*/ 504710 h 553212"/>
                <a:gd name="connsiteX20" fmla="*/ 224939 w 380334"/>
                <a:gd name="connsiteY20" fmla="*/ 497507 h 553212"/>
                <a:gd name="connsiteX21" fmla="*/ 245563 w 380334"/>
                <a:gd name="connsiteY21" fmla="*/ 433638 h 553212"/>
                <a:gd name="connsiteX22" fmla="*/ 139088 w 380334"/>
                <a:gd name="connsiteY22" fmla="*/ 447084 h 553212"/>
                <a:gd name="connsiteX23" fmla="*/ 139088 w 380334"/>
                <a:gd name="connsiteY23" fmla="*/ 447564 h 553212"/>
                <a:gd name="connsiteX24" fmla="*/ 141966 w 380334"/>
                <a:gd name="connsiteY24" fmla="*/ 457168 h 553212"/>
                <a:gd name="connsiteX25" fmla="*/ 144844 w 380334"/>
                <a:gd name="connsiteY25" fmla="*/ 465812 h 553212"/>
                <a:gd name="connsiteX26" fmla="*/ 147242 w 380334"/>
                <a:gd name="connsiteY26" fmla="*/ 473496 h 553212"/>
                <a:gd name="connsiteX27" fmla="*/ 149640 w 380334"/>
                <a:gd name="connsiteY27" fmla="*/ 480219 h 553212"/>
                <a:gd name="connsiteX28" fmla="*/ 235491 w 380334"/>
                <a:gd name="connsiteY28" fmla="*/ 469654 h 553212"/>
                <a:gd name="connsiteX29" fmla="*/ 236450 w 380334"/>
                <a:gd name="connsiteY29" fmla="*/ 464852 h 553212"/>
                <a:gd name="connsiteX30" fmla="*/ 237889 w 380334"/>
                <a:gd name="connsiteY30" fmla="*/ 460050 h 553212"/>
                <a:gd name="connsiteX31" fmla="*/ 239328 w 380334"/>
                <a:gd name="connsiteY31" fmla="*/ 454287 h 553212"/>
                <a:gd name="connsiteX32" fmla="*/ 241726 w 380334"/>
                <a:gd name="connsiteY32" fmla="*/ 449485 h 553212"/>
                <a:gd name="connsiteX33" fmla="*/ 243644 w 380334"/>
                <a:gd name="connsiteY33" fmla="*/ 441321 h 553212"/>
                <a:gd name="connsiteX34" fmla="*/ 123741 w 380334"/>
                <a:gd name="connsiteY34" fmla="*/ 397621 h 553212"/>
                <a:gd name="connsiteX35" fmla="*/ 126139 w 380334"/>
                <a:gd name="connsiteY35" fmla="*/ 406265 h 553212"/>
                <a:gd name="connsiteX36" fmla="*/ 129016 w 380334"/>
                <a:gd name="connsiteY36" fmla="*/ 414429 h 553212"/>
                <a:gd name="connsiteX37" fmla="*/ 131894 w 380334"/>
                <a:gd name="connsiteY37" fmla="*/ 423073 h 553212"/>
                <a:gd name="connsiteX38" fmla="*/ 133813 w 380334"/>
                <a:gd name="connsiteY38" fmla="*/ 430756 h 553212"/>
                <a:gd name="connsiteX39" fmla="*/ 251318 w 380334"/>
                <a:gd name="connsiteY39" fmla="*/ 416350 h 553212"/>
                <a:gd name="connsiteX40" fmla="*/ 253236 w 380334"/>
                <a:gd name="connsiteY40" fmla="*/ 411548 h 553212"/>
                <a:gd name="connsiteX41" fmla="*/ 254675 w 380334"/>
                <a:gd name="connsiteY41" fmla="*/ 406745 h 553212"/>
                <a:gd name="connsiteX42" fmla="*/ 256114 w 380334"/>
                <a:gd name="connsiteY42" fmla="*/ 401943 h 553212"/>
                <a:gd name="connsiteX43" fmla="*/ 257553 w 380334"/>
                <a:gd name="connsiteY43" fmla="*/ 397621 h 553212"/>
                <a:gd name="connsiteX44" fmla="*/ 191053 w 380334"/>
                <a:gd name="connsiteY44" fmla="*/ 86440 h 553212"/>
                <a:gd name="connsiteX45" fmla="*/ 192506 w 380334"/>
                <a:gd name="connsiteY45" fmla="*/ 86924 h 553212"/>
                <a:gd name="connsiteX46" fmla="*/ 194444 w 380334"/>
                <a:gd name="connsiteY46" fmla="*/ 87409 h 553212"/>
                <a:gd name="connsiteX47" fmla="*/ 195897 w 380334"/>
                <a:gd name="connsiteY47" fmla="*/ 87893 h 553212"/>
                <a:gd name="connsiteX48" fmla="*/ 197350 w 380334"/>
                <a:gd name="connsiteY48" fmla="*/ 88862 h 553212"/>
                <a:gd name="connsiteX49" fmla="*/ 198318 w 380334"/>
                <a:gd name="connsiteY49" fmla="*/ 90315 h 553212"/>
                <a:gd name="connsiteX50" fmla="*/ 198803 w 380334"/>
                <a:gd name="connsiteY50" fmla="*/ 91283 h 553212"/>
                <a:gd name="connsiteX51" fmla="*/ 199287 w 380334"/>
                <a:gd name="connsiteY51" fmla="*/ 93705 h 553212"/>
                <a:gd name="connsiteX52" fmla="*/ 199771 w 380334"/>
                <a:gd name="connsiteY52" fmla="*/ 95158 h 553212"/>
                <a:gd name="connsiteX53" fmla="*/ 199287 w 380334"/>
                <a:gd name="connsiteY53" fmla="*/ 96611 h 553212"/>
                <a:gd name="connsiteX54" fmla="*/ 198803 w 380334"/>
                <a:gd name="connsiteY54" fmla="*/ 98064 h 553212"/>
                <a:gd name="connsiteX55" fmla="*/ 198318 w 380334"/>
                <a:gd name="connsiteY55" fmla="*/ 100001 h 553212"/>
                <a:gd name="connsiteX56" fmla="*/ 197350 w 380334"/>
                <a:gd name="connsiteY56" fmla="*/ 101454 h 553212"/>
                <a:gd name="connsiteX57" fmla="*/ 195897 w 380334"/>
                <a:gd name="connsiteY57" fmla="*/ 102423 h 553212"/>
                <a:gd name="connsiteX58" fmla="*/ 194444 w 380334"/>
                <a:gd name="connsiteY58" fmla="*/ 102907 h 553212"/>
                <a:gd name="connsiteX59" fmla="*/ 192506 w 380334"/>
                <a:gd name="connsiteY59" fmla="*/ 103391 h 553212"/>
                <a:gd name="connsiteX60" fmla="*/ 191053 w 380334"/>
                <a:gd name="connsiteY60" fmla="*/ 103876 h 553212"/>
                <a:gd name="connsiteX61" fmla="*/ 181851 w 380334"/>
                <a:gd name="connsiteY61" fmla="*/ 103876 h 553212"/>
                <a:gd name="connsiteX62" fmla="*/ 173618 w 380334"/>
                <a:gd name="connsiteY62" fmla="*/ 105813 h 553212"/>
                <a:gd name="connsiteX63" fmla="*/ 165384 w 380334"/>
                <a:gd name="connsiteY63" fmla="*/ 107750 h 553212"/>
                <a:gd name="connsiteX64" fmla="*/ 157151 w 380334"/>
                <a:gd name="connsiteY64" fmla="*/ 110656 h 553212"/>
                <a:gd name="connsiteX65" fmla="*/ 149886 w 380334"/>
                <a:gd name="connsiteY65" fmla="*/ 114531 h 553212"/>
                <a:gd name="connsiteX66" fmla="*/ 142137 w 380334"/>
                <a:gd name="connsiteY66" fmla="*/ 118890 h 553212"/>
                <a:gd name="connsiteX67" fmla="*/ 135356 w 380334"/>
                <a:gd name="connsiteY67" fmla="*/ 123733 h 553212"/>
                <a:gd name="connsiteX68" fmla="*/ 129060 w 380334"/>
                <a:gd name="connsiteY68" fmla="*/ 129061 h 553212"/>
                <a:gd name="connsiteX69" fmla="*/ 124217 w 380334"/>
                <a:gd name="connsiteY69" fmla="*/ 135357 h 553212"/>
                <a:gd name="connsiteX70" fmla="*/ 118889 w 380334"/>
                <a:gd name="connsiteY70" fmla="*/ 142137 h 553212"/>
                <a:gd name="connsiteX71" fmla="*/ 114530 w 380334"/>
                <a:gd name="connsiteY71" fmla="*/ 149402 h 553212"/>
                <a:gd name="connsiteX72" fmla="*/ 111140 w 380334"/>
                <a:gd name="connsiteY72" fmla="*/ 156667 h 553212"/>
                <a:gd name="connsiteX73" fmla="*/ 107750 w 380334"/>
                <a:gd name="connsiteY73" fmla="*/ 165385 h 553212"/>
                <a:gd name="connsiteX74" fmla="*/ 105812 w 380334"/>
                <a:gd name="connsiteY74" fmla="*/ 173619 h 553212"/>
                <a:gd name="connsiteX75" fmla="*/ 104359 w 380334"/>
                <a:gd name="connsiteY75" fmla="*/ 181852 h 553212"/>
                <a:gd name="connsiteX76" fmla="*/ 103391 w 380334"/>
                <a:gd name="connsiteY76" fmla="*/ 191054 h 553212"/>
                <a:gd name="connsiteX77" fmla="*/ 103391 w 380334"/>
                <a:gd name="connsiteY77" fmla="*/ 192992 h 553212"/>
                <a:gd name="connsiteX78" fmla="*/ 102906 w 380334"/>
                <a:gd name="connsiteY78" fmla="*/ 194445 h 553212"/>
                <a:gd name="connsiteX79" fmla="*/ 102422 w 380334"/>
                <a:gd name="connsiteY79" fmla="*/ 195898 h 553212"/>
                <a:gd name="connsiteX80" fmla="*/ 101453 w 380334"/>
                <a:gd name="connsiteY80" fmla="*/ 197351 h 553212"/>
                <a:gd name="connsiteX81" fmla="*/ 100000 w 380334"/>
                <a:gd name="connsiteY81" fmla="*/ 198319 h 553212"/>
                <a:gd name="connsiteX82" fmla="*/ 98547 w 380334"/>
                <a:gd name="connsiteY82" fmla="*/ 199288 h 553212"/>
                <a:gd name="connsiteX83" fmla="*/ 96610 w 380334"/>
                <a:gd name="connsiteY83" fmla="*/ 199772 h 553212"/>
                <a:gd name="connsiteX84" fmla="*/ 95157 w 380334"/>
                <a:gd name="connsiteY84" fmla="*/ 199772 h 553212"/>
                <a:gd name="connsiteX85" fmla="*/ 93220 w 380334"/>
                <a:gd name="connsiteY85" fmla="*/ 199772 h 553212"/>
                <a:gd name="connsiteX86" fmla="*/ 91767 w 380334"/>
                <a:gd name="connsiteY86" fmla="*/ 199288 h 553212"/>
                <a:gd name="connsiteX87" fmla="*/ 89830 w 380334"/>
                <a:gd name="connsiteY87" fmla="*/ 198319 h 553212"/>
                <a:gd name="connsiteX88" fmla="*/ 88861 w 380334"/>
                <a:gd name="connsiteY88" fmla="*/ 197351 h 553212"/>
                <a:gd name="connsiteX89" fmla="*/ 87892 w 380334"/>
                <a:gd name="connsiteY89" fmla="*/ 195898 h 553212"/>
                <a:gd name="connsiteX90" fmla="*/ 86924 w 380334"/>
                <a:gd name="connsiteY90" fmla="*/ 194445 h 553212"/>
                <a:gd name="connsiteX91" fmla="*/ 86439 w 380334"/>
                <a:gd name="connsiteY91" fmla="*/ 192992 h 553212"/>
                <a:gd name="connsiteX92" fmla="*/ 86439 w 380334"/>
                <a:gd name="connsiteY92" fmla="*/ 191054 h 553212"/>
                <a:gd name="connsiteX93" fmla="*/ 86439 w 380334"/>
                <a:gd name="connsiteY93" fmla="*/ 185727 h 553212"/>
                <a:gd name="connsiteX94" fmla="*/ 86924 w 380334"/>
                <a:gd name="connsiteY94" fmla="*/ 180399 h 553212"/>
                <a:gd name="connsiteX95" fmla="*/ 87408 w 380334"/>
                <a:gd name="connsiteY95" fmla="*/ 175072 h 553212"/>
                <a:gd name="connsiteX96" fmla="*/ 88377 w 380334"/>
                <a:gd name="connsiteY96" fmla="*/ 169744 h 553212"/>
                <a:gd name="connsiteX97" fmla="*/ 91282 w 380334"/>
                <a:gd name="connsiteY97" fmla="*/ 160057 h 553212"/>
                <a:gd name="connsiteX98" fmla="*/ 94673 w 380334"/>
                <a:gd name="connsiteY98" fmla="*/ 149887 h 553212"/>
                <a:gd name="connsiteX99" fmla="*/ 99032 w 380334"/>
                <a:gd name="connsiteY99" fmla="*/ 141169 h 553212"/>
                <a:gd name="connsiteX100" fmla="*/ 104359 w 380334"/>
                <a:gd name="connsiteY100" fmla="*/ 132451 h 553212"/>
                <a:gd name="connsiteX101" fmla="*/ 110655 w 380334"/>
                <a:gd name="connsiteY101" fmla="*/ 124217 h 553212"/>
                <a:gd name="connsiteX102" fmla="*/ 117436 w 380334"/>
                <a:gd name="connsiteY102" fmla="*/ 116953 h 553212"/>
                <a:gd name="connsiteX103" fmla="*/ 124701 w 380334"/>
                <a:gd name="connsiteY103" fmla="*/ 110172 h 553212"/>
                <a:gd name="connsiteX104" fmla="*/ 132450 w 380334"/>
                <a:gd name="connsiteY104" fmla="*/ 103876 h 553212"/>
                <a:gd name="connsiteX105" fmla="*/ 141168 w 380334"/>
                <a:gd name="connsiteY105" fmla="*/ 99033 h 553212"/>
                <a:gd name="connsiteX106" fmla="*/ 150370 w 380334"/>
                <a:gd name="connsiteY106" fmla="*/ 94674 h 553212"/>
                <a:gd name="connsiteX107" fmla="*/ 160057 w 380334"/>
                <a:gd name="connsiteY107" fmla="*/ 90799 h 553212"/>
                <a:gd name="connsiteX108" fmla="*/ 170227 w 380334"/>
                <a:gd name="connsiteY108" fmla="*/ 88377 h 553212"/>
                <a:gd name="connsiteX109" fmla="*/ 175071 w 380334"/>
                <a:gd name="connsiteY109" fmla="*/ 87893 h 553212"/>
                <a:gd name="connsiteX110" fmla="*/ 180398 w 380334"/>
                <a:gd name="connsiteY110" fmla="*/ 86924 h 553212"/>
                <a:gd name="connsiteX111" fmla="*/ 185726 w 380334"/>
                <a:gd name="connsiteY111" fmla="*/ 86924 h 553212"/>
                <a:gd name="connsiteX112" fmla="*/ 190407 w 380334"/>
                <a:gd name="connsiteY112" fmla="*/ 34576 h 553212"/>
                <a:gd name="connsiteX113" fmla="*/ 182733 w 380334"/>
                <a:gd name="connsiteY113" fmla="*/ 35056 h 553212"/>
                <a:gd name="connsiteX114" fmla="*/ 174580 w 380334"/>
                <a:gd name="connsiteY114" fmla="*/ 35536 h 553212"/>
                <a:gd name="connsiteX115" fmla="*/ 166906 w 380334"/>
                <a:gd name="connsiteY115" fmla="*/ 36496 h 553212"/>
                <a:gd name="connsiteX116" fmla="*/ 159232 w 380334"/>
                <a:gd name="connsiteY116" fmla="*/ 37457 h 553212"/>
                <a:gd name="connsiteX117" fmla="*/ 151558 w 380334"/>
                <a:gd name="connsiteY117" fmla="*/ 39378 h 553212"/>
                <a:gd name="connsiteX118" fmla="*/ 144364 w 380334"/>
                <a:gd name="connsiteY118" fmla="*/ 41779 h 553212"/>
                <a:gd name="connsiteX119" fmla="*/ 137170 w 380334"/>
                <a:gd name="connsiteY119" fmla="*/ 43700 h 553212"/>
                <a:gd name="connsiteX120" fmla="*/ 129496 w 380334"/>
                <a:gd name="connsiteY120" fmla="*/ 47061 h 553212"/>
                <a:gd name="connsiteX121" fmla="*/ 122781 w 380334"/>
                <a:gd name="connsiteY121" fmla="*/ 49943 h 553212"/>
                <a:gd name="connsiteX122" fmla="*/ 116067 w 380334"/>
                <a:gd name="connsiteY122" fmla="*/ 53784 h 553212"/>
                <a:gd name="connsiteX123" fmla="*/ 109832 w 380334"/>
                <a:gd name="connsiteY123" fmla="*/ 57146 h 553212"/>
                <a:gd name="connsiteX124" fmla="*/ 103597 w 380334"/>
                <a:gd name="connsiteY124" fmla="*/ 61468 h 553212"/>
                <a:gd name="connsiteX125" fmla="*/ 97842 w 380334"/>
                <a:gd name="connsiteY125" fmla="*/ 65310 h 553212"/>
                <a:gd name="connsiteX126" fmla="*/ 91607 w 380334"/>
                <a:gd name="connsiteY126" fmla="*/ 70112 h 553212"/>
                <a:gd name="connsiteX127" fmla="*/ 86330 w 380334"/>
                <a:gd name="connsiteY127" fmla="*/ 74914 h 553212"/>
                <a:gd name="connsiteX128" fmla="*/ 80575 w 380334"/>
                <a:gd name="connsiteY128" fmla="*/ 80196 h 553212"/>
                <a:gd name="connsiteX129" fmla="*/ 75299 w 380334"/>
                <a:gd name="connsiteY129" fmla="*/ 85959 h 553212"/>
                <a:gd name="connsiteX130" fmla="*/ 70503 w 380334"/>
                <a:gd name="connsiteY130" fmla="*/ 91242 h 553212"/>
                <a:gd name="connsiteX131" fmla="*/ 66187 w 380334"/>
                <a:gd name="connsiteY131" fmla="*/ 97004 h 553212"/>
                <a:gd name="connsiteX132" fmla="*/ 61390 w 380334"/>
                <a:gd name="connsiteY132" fmla="*/ 103247 h 553212"/>
                <a:gd name="connsiteX133" fmla="*/ 57553 w 380334"/>
                <a:gd name="connsiteY133" fmla="*/ 109490 h 553212"/>
                <a:gd name="connsiteX134" fmla="*/ 53717 w 380334"/>
                <a:gd name="connsiteY134" fmla="*/ 115733 h 553212"/>
                <a:gd name="connsiteX135" fmla="*/ 50359 w 380334"/>
                <a:gd name="connsiteY135" fmla="*/ 122456 h 553212"/>
                <a:gd name="connsiteX136" fmla="*/ 47482 w 380334"/>
                <a:gd name="connsiteY136" fmla="*/ 129659 h 553212"/>
                <a:gd name="connsiteX137" fmla="*/ 44124 w 380334"/>
                <a:gd name="connsiteY137" fmla="*/ 136382 h 553212"/>
                <a:gd name="connsiteX138" fmla="*/ 42206 w 380334"/>
                <a:gd name="connsiteY138" fmla="*/ 144066 h 553212"/>
                <a:gd name="connsiteX139" fmla="*/ 40287 w 380334"/>
                <a:gd name="connsiteY139" fmla="*/ 151269 h 553212"/>
                <a:gd name="connsiteX140" fmla="*/ 37889 w 380334"/>
                <a:gd name="connsiteY140" fmla="*/ 158953 h 553212"/>
                <a:gd name="connsiteX141" fmla="*/ 36930 w 380334"/>
                <a:gd name="connsiteY141" fmla="*/ 166636 h 553212"/>
                <a:gd name="connsiteX142" fmla="*/ 35971 w 380334"/>
                <a:gd name="connsiteY142" fmla="*/ 174320 h 553212"/>
                <a:gd name="connsiteX143" fmla="*/ 35491 w 380334"/>
                <a:gd name="connsiteY143" fmla="*/ 182003 h 553212"/>
                <a:gd name="connsiteX144" fmla="*/ 35012 w 380334"/>
                <a:gd name="connsiteY144" fmla="*/ 190167 h 553212"/>
                <a:gd name="connsiteX145" fmla="*/ 35491 w 380334"/>
                <a:gd name="connsiteY145" fmla="*/ 196890 h 553212"/>
                <a:gd name="connsiteX146" fmla="*/ 35971 w 380334"/>
                <a:gd name="connsiteY146" fmla="*/ 203613 h 553212"/>
                <a:gd name="connsiteX147" fmla="*/ 37410 w 380334"/>
                <a:gd name="connsiteY147" fmla="*/ 210816 h 553212"/>
                <a:gd name="connsiteX148" fmla="*/ 38848 w 380334"/>
                <a:gd name="connsiteY148" fmla="*/ 217539 h 553212"/>
                <a:gd name="connsiteX149" fmla="*/ 41247 w 380334"/>
                <a:gd name="connsiteY149" fmla="*/ 224743 h 553212"/>
                <a:gd name="connsiteX150" fmla="*/ 43645 w 380334"/>
                <a:gd name="connsiteY150" fmla="*/ 231946 h 553212"/>
                <a:gd name="connsiteX151" fmla="*/ 46522 w 380334"/>
                <a:gd name="connsiteY151" fmla="*/ 239149 h 553212"/>
                <a:gd name="connsiteX152" fmla="*/ 49400 w 380334"/>
                <a:gd name="connsiteY152" fmla="*/ 246833 h 553212"/>
                <a:gd name="connsiteX153" fmla="*/ 56115 w 380334"/>
                <a:gd name="connsiteY153" fmla="*/ 261719 h 553212"/>
                <a:gd name="connsiteX154" fmla="*/ 63788 w 380334"/>
                <a:gd name="connsiteY154" fmla="*/ 277086 h 553212"/>
                <a:gd name="connsiteX155" fmla="*/ 72421 w 380334"/>
                <a:gd name="connsiteY155" fmla="*/ 291973 h 553212"/>
                <a:gd name="connsiteX156" fmla="*/ 81055 w 380334"/>
                <a:gd name="connsiteY156" fmla="*/ 307340 h 553212"/>
                <a:gd name="connsiteX157" fmla="*/ 88249 w 380334"/>
                <a:gd name="connsiteY157" fmla="*/ 321266 h 553212"/>
                <a:gd name="connsiteX158" fmla="*/ 95923 w 380334"/>
                <a:gd name="connsiteY158" fmla="*/ 335193 h 553212"/>
                <a:gd name="connsiteX159" fmla="*/ 103117 w 380334"/>
                <a:gd name="connsiteY159" fmla="*/ 349119 h 553212"/>
                <a:gd name="connsiteX160" fmla="*/ 109832 w 380334"/>
                <a:gd name="connsiteY160" fmla="*/ 363046 h 553212"/>
                <a:gd name="connsiteX161" fmla="*/ 270982 w 380334"/>
                <a:gd name="connsiteY161" fmla="*/ 363046 h 553212"/>
                <a:gd name="connsiteX162" fmla="*/ 277697 w 380334"/>
                <a:gd name="connsiteY162" fmla="*/ 349119 h 553212"/>
                <a:gd name="connsiteX163" fmla="*/ 284891 w 380334"/>
                <a:gd name="connsiteY163" fmla="*/ 335193 h 553212"/>
                <a:gd name="connsiteX164" fmla="*/ 292565 w 380334"/>
                <a:gd name="connsiteY164" fmla="*/ 321266 h 553212"/>
                <a:gd name="connsiteX165" fmla="*/ 300239 w 380334"/>
                <a:gd name="connsiteY165" fmla="*/ 307820 h 553212"/>
                <a:gd name="connsiteX166" fmla="*/ 308392 w 380334"/>
                <a:gd name="connsiteY166" fmla="*/ 291973 h 553212"/>
                <a:gd name="connsiteX167" fmla="*/ 316546 w 380334"/>
                <a:gd name="connsiteY167" fmla="*/ 277086 h 553212"/>
                <a:gd name="connsiteX168" fmla="*/ 324699 w 380334"/>
                <a:gd name="connsiteY168" fmla="*/ 261719 h 553212"/>
                <a:gd name="connsiteX169" fmla="*/ 331414 w 380334"/>
                <a:gd name="connsiteY169" fmla="*/ 246352 h 553212"/>
                <a:gd name="connsiteX170" fmla="*/ 334291 w 380334"/>
                <a:gd name="connsiteY170" fmla="*/ 239149 h 553212"/>
                <a:gd name="connsiteX171" fmla="*/ 337649 w 380334"/>
                <a:gd name="connsiteY171" fmla="*/ 231946 h 553212"/>
                <a:gd name="connsiteX172" fmla="*/ 339567 w 380334"/>
                <a:gd name="connsiteY172" fmla="*/ 224743 h 553212"/>
                <a:gd name="connsiteX173" fmla="*/ 341485 w 380334"/>
                <a:gd name="connsiteY173" fmla="*/ 217539 h 553212"/>
                <a:gd name="connsiteX174" fmla="*/ 343884 w 380334"/>
                <a:gd name="connsiteY174" fmla="*/ 210336 h 553212"/>
                <a:gd name="connsiteX175" fmla="*/ 344843 w 380334"/>
                <a:gd name="connsiteY175" fmla="*/ 203613 h 553212"/>
                <a:gd name="connsiteX176" fmla="*/ 345802 w 380334"/>
                <a:gd name="connsiteY176" fmla="*/ 196890 h 553212"/>
                <a:gd name="connsiteX177" fmla="*/ 345802 w 380334"/>
                <a:gd name="connsiteY177" fmla="*/ 190167 h 553212"/>
                <a:gd name="connsiteX178" fmla="*/ 345802 w 380334"/>
                <a:gd name="connsiteY178" fmla="*/ 182003 h 553212"/>
                <a:gd name="connsiteX179" fmla="*/ 345322 w 380334"/>
                <a:gd name="connsiteY179" fmla="*/ 174320 h 553212"/>
                <a:gd name="connsiteX180" fmla="*/ 344363 w 380334"/>
                <a:gd name="connsiteY180" fmla="*/ 166636 h 553212"/>
                <a:gd name="connsiteX181" fmla="*/ 342445 w 380334"/>
                <a:gd name="connsiteY181" fmla="*/ 158953 h 553212"/>
                <a:gd name="connsiteX182" fmla="*/ 341006 w 380334"/>
                <a:gd name="connsiteY182" fmla="*/ 151269 h 553212"/>
                <a:gd name="connsiteX183" fmla="*/ 339087 w 380334"/>
                <a:gd name="connsiteY183" fmla="*/ 144066 h 553212"/>
                <a:gd name="connsiteX184" fmla="*/ 336210 w 380334"/>
                <a:gd name="connsiteY184" fmla="*/ 136382 h 553212"/>
                <a:gd name="connsiteX185" fmla="*/ 333812 w 380334"/>
                <a:gd name="connsiteY185" fmla="*/ 129659 h 553212"/>
                <a:gd name="connsiteX186" fmla="*/ 329975 w 380334"/>
                <a:gd name="connsiteY186" fmla="*/ 122456 h 553212"/>
                <a:gd name="connsiteX187" fmla="*/ 327097 w 380334"/>
                <a:gd name="connsiteY187" fmla="*/ 115733 h 553212"/>
                <a:gd name="connsiteX188" fmla="*/ 323260 w 380334"/>
                <a:gd name="connsiteY188" fmla="*/ 109490 h 553212"/>
                <a:gd name="connsiteX189" fmla="*/ 319423 w 380334"/>
                <a:gd name="connsiteY189" fmla="*/ 103247 h 553212"/>
                <a:gd name="connsiteX190" fmla="*/ 314627 w 380334"/>
                <a:gd name="connsiteY190" fmla="*/ 97004 h 553212"/>
                <a:gd name="connsiteX191" fmla="*/ 310311 w 380334"/>
                <a:gd name="connsiteY191" fmla="*/ 91242 h 553212"/>
                <a:gd name="connsiteX192" fmla="*/ 305514 w 380334"/>
                <a:gd name="connsiteY192" fmla="*/ 85959 h 553212"/>
                <a:gd name="connsiteX193" fmla="*/ 300239 w 380334"/>
                <a:gd name="connsiteY193" fmla="*/ 80196 h 553212"/>
                <a:gd name="connsiteX194" fmla="*/ 294963 w 380334"/>
                <a:gd name="connsiteY194" fmla="*/ 74914 h 553212"/>
                <a:gd name="connsiteX195" fmla="*/ 289208 w 380334"/>
                <a:gd name="connsiteY195" fmla="*/ 70112 h 553212"/>
                <a:gd name="connsiteX196" fmla="*/ 283452 w 380334"/>
                <a:gd name="connsiteY196" fmla="*/ 65310 h 553212"/>
                <a:gd name="connsiteX197" fmla="*/ 277217 w 380334"/>
                <a:gd name="connsiteY197" fmla="*/ 61468 h 553212"/>
                <a:gd name="connsiteX198" fmla="*/ 270982 w 380334"/>
                <a:gd name="connsiteY198" fmla="*/ 57146 h 553212"/>
                <a:gd name="connsiteX199" fmla="*/ 264268 w 380334"/>
                <a:gd name="connsiteY199" fmla="*/ 53784 h 553212"/>
                <a:gd name="connsiteX200" fmla="*/ 257553 w 380334"/>
                <a:gd name="connsiteY200" fmla="*/ 49943 h 553212"/>
                <a:gd name="connsiteX201" fmla="*/ 250838 w 380334"/>
                <a:gd name="connsiteY201" fmla="*/ 47061 h 553212"/>
                <a:gd name="connsiteX202" fmla="*/ 243644 w 380334"/>
                <a:gd name="connsiteY202" fmla="*/ 43700 h 553212"/>
                <a:gd name="connsiteX203" fmla="*/ 236450 w 380334"/>
                <a:gd name="connsiteY203" fmla="*/ 41779 h 553212"/>
                <a:gd name="connsiteX204" fmla="*/ 229256 w 380334"/>
                <a:gd name="connsiteY204" fmla="*/ 39378 h 553212"/>
                <a:gd name="connsiteX205" fmla="*/ 222062 w 380334"/>
                <a:gd name="connsiteY205" fmla="*/ 37457 h 553212"/>
                <a:gd name="connsiteX206" fmla="*/ 214388 w 380334"/>
                <a:gd name="connsiteY206" fmla="*/ 36496 h 553212"/>
                <a:gd name="connsiteX207" fmla="*/ 206234 w 380334"/>
                <a:gd name="connsiteY207" fmla="*/ 35536 h 553212"/>
                <a:gd name="connsiteX208" fmla="*/ 198560 w 380334"/>
                <a:gd name="connsiteY208" fmla="*/ 35056 h 553212"/>
                <a:gd name="connsiteX209" fmla="*/ 180335 w 380334"/>
                <a:gd name="connsiteY209" fmla="*/ 0 h 553212"/>
                <a:gd name="connsiteX210" fmla="*/ 190407 w 380334"/>
                <a:gd name="connsiteY210" fmla="*/ 0 h 553212"/>
                <a:gd name="connsiteX211" fmla="*/ 199999 w 380334"/>
                <a:gd name="connsiteY211" fmla="*/ 0 h 553212"/>
                <a:gd name="connsiteX212" fmla="*/ 210071 w 380334"/>
                <a:gd name="connsiteY212" fmla="*/ 480 h 553212"/>
                <a:gd name="connsiteX213" fmla="*/ 219184 w 380334"/>
                <a:gd name="connsiteY213" fmla="*/ 2401 h 553212"/>
                <a:gd name="connsiteX214" fmla="*/ 228776 w 380334"/>
                <a:gd name="connsiteY214" fmla="*/ 3842 h 553212"/>
                <a:gd name="connsiteX215" fmla="*/ 237889 w 380334"/>
                <a:gd name="connsiteY215" fmla="*/ 5762 h 553212"/>
                <a:gd name="connsiteX216" fmla="*/ 247002 w 380334"/>
                <a:gd name="connsiteY216" fmla="*/ 8644 h 553212"/>
                <a:gd name="connsiteX217" fmla="*/ 255635 w 380334"/>
                <a:gd name="connsiteY217" fmla="*/ 11525 h 553212"/>
                <a:gd name="connsiteX218" fmla="*/ 264268 w 380334"/>
                <a:gd name="connsiteY218" fmla="*/ 14887 h 553212"/>
                <a:gd name="connsiteX219" fmla="*/ 272901 w 380334"/>
                <a:gd name="connsiteY219" fmla="*/ 18728 h 553212"/>
                <a:gd name="connsiteX220" fmla="*/ 281054 w 380334"/>
                <a:gd name="connsiteY220" fmla="*/ 23050 h 553212"/>
                <a:gd name="connsiteX221" fmla="*/ 288728 w 380334"/>
                <a:gd name="connsiteY221" fmla="*/ 27853 h 553212"/>
                <a:gd name="connsiteX222" fmla="*/ 296402 w 380334"/>
                <a:gd name="connsiteY222" fmla="*/ 32175 h 553212"/>
                <a:gd name="connsiteX223" fmla="*/ 303596 w 380334"/>
                <a:gd name="connsiteY223" fmla="*/ 37457 h 553212"/>
                <a:gd name="connsiteX224" fmla="*/ 310790 w 380334"/>
                <a:gd name="connsiteY224" fmla="*/ 43220 h 553212"/>
                <a:gd name="connsiteX225" fmla="*/ 318464 w 380334"/>
                <a:gd name="connsiteY225" fmla="*/ 49462 h 553212"/>
                <a:gd name="connsiteX226" fmla="*/ 324699 w 380334"/>
                <a:gd name="connsiteY226" fmla="*/ 55705 h 553212"/>
                <a:gd name="connsiteX227" fmla="*/ 331414 w 380334"/>
                <a:gd name="connsiteY227" fmla="*/ 62428 h 553212"/>
                <a:gd name="connsiteX228" fmla="*/ 337169 w 380334"/>
                <a:gd name="connsiteY228" fmla="*/ 69151 h 553212"/>
                <a:gd name="connsiteX229" fmla="*/ 342445 w 380334"/>
                <a:gd name="connsiteY229" fmla="*/ 76355 h 553212"/>
                <a:gd name="connsiteX230" fmla="*/ 347720 w 380334"/>
                <a:gd name="connsiteY230" fmla="*/ 83558 h 553212"/>
                <a:gd name="connsiteX231" fmla="*/ 352996 w 380334"/>
                <a:gd name="connsiteY231" fmla="*/ 91242 h 553212"/>
                <a:gd name="connsiteX232" fmla="*/ 357792 w 380334"/>
                <a:gd name="connsiteY232" fmla="*/ 99405 h 553212"/>
                <a:gd name="connsiteX233" fmla="*/ 361629 w 380334"/>
                <a:gd name="connsiteY233" fmla="*/ 107569 h 553212"/>
                <a:gd name="connsiteX234" fmla="*/ 365466 w 380334"/>
                <a:gd name="connsiteY234" fmla="*/ 116213 h 553212"/>
                <a:gd name="connsiteX235" fmla="*/ 368823 w 380334"/>
                <a:gd name="connsiteY235" fmla="*/ 124857 h 553212"/>
                <a:gd name="connsiteX236" fmla="*/ 371701 w 380334"/>
                <a:gd name="connsiteY236" fmla="*/ 133501 h 553212"/>
                <a:gd name="connsiteX237" fmla="*/ 374099 w 380334"/>
                <a:gd name="connsiteY237" fmla="*/ 142625 h 553212"/>
                <a:gd name="connsiteX238" fmla="*/ 376497 w 380334"/>
                <a:gd name="connsiteY238" fmla="*/ 151749 h 553212"/>
                <a:gd name="connsiteX239" fmla="*/ 378416 w 380334"/>
                <a:gd name="connsiteY239" fmla="*/ 160873 h 553212"/>
                <a:gd name="connsiteX240" fmla="*/ 379375 w 380334"/>
                <a:gd name="connsiteY240" fmla="*/ 170958 h 553212"/>
                <a:gd name="connsiteX241" fmla="*/ 379855 w 380334"/>
                <a:gd name="connsiteY241" fmla="*/ 180082 h 553212"/>
                <a:gd name="connsiteX242" fmla="*/ 380334 w 380334"/>
                <a:gd name="connsiteY242" fmla="*/ 190167 h 553212"/>
                <a:gd name="connsiteX243" fmla="*/ 379855 w 380334"/>
                <a:gd name="connsiteY243" fmla="*/ 196890 h 553212"/>
                <a:gd name="connsiteX244" fmla="*/ 379375 w 380334"/>
                <a:gd name="connsiteY244" fmla="*/ 203133 h 553212"/>
                <a:gd name="connsiteX245" fmla="*/ 378895 w 380334"/>
                <a:gd name="connsiteY245" fmla="*/ 209856 h 553212"/>
                <a:gd name="connsiteX246" fmla="*/ 377457 w 380334"/>
                <a:gd name="connsiteY246" fmla="*/ 216579 h 553212"/>
                <a:gd name="connsiteX247" fmla="*/ 374099 w 380334"/>
                <a:gd name="connsiteY247" fmla="*/ 229545 h 553212"/>
                <a:gd name="connsiteX248" fmla="*/ 370262 w 380334"/>
                <a:gd name="connsiteY248" fmla="*/ 242991 h 553212"/>
                <a:gd name="connsiteX249" fmla="*/ 364987 w 380334"/>
                <a:gd name="connsiteY249" fmla="*/ 255957 h 553212"/>
                <a:gd name="connsiteX250" fmla="*/ 359231 w 380334"/>
                <a:gd name="connsiteY250" fmla="*/ 269403 h 553212"/>
                <a:gd name="connsiteX251" fmla="*/ 352517 w 380334"/>
                <a:gd name="connsiteY251" fmla="*/ 282849 h 553212"/>
                <a:gd name="connsiteX252" fmla="*/ 345802 w 380334"/>
                <a:gd name="connsiteY252" fmla="*/ 296295 h 553212"/>
                <a:gd name="connsiteX253" fmla="*/ 331414 w 380334"/>
                <a:gd name="connsiteY253" fmla="*/ 322707 h 553212"/>
                <a:gd name="connsiteX254" fmla="*/ 316546 w 380334"/>
                <a:gd name="connsiteY254" fmla="*/ 348639 h 553212"/>
                <a:gd name="connsiteX255" fmla="*/ 309831 w 380334"/>
                <a:gd name="connsiteY255" fmla="*/ 361605 h 553212"/>
                <a:gd name="connsiteX256" fmla="*/ 303596 w 380334"/>
                <a:gd name="connsiteY256" fmla="*/ 374091 h 553212"/>
                <a:gd name="connsiteX257" fmla="*/ 297841 w 380334"/>
                <a:gd name="connsiteY257" fmla="*/ 386576 h 553212"/>
                <a:gd name="connsiteX258" fmla="*/ 293524 w 380334"/>
                <a:gd name="connsiteY258" fmla="*/ 399062 h 553212"/>
                <a:gd name="connsiteX259" fmla="*/ 287289 w 380334"/>
                <a:gd name="connsiteY259" fmla="*/ 416830 h 553212"/>
                <a:gd name="connsiteX260" fmla="*/ 282013 w 380334"/>
                <a:gd name="connsiteY260" fmla="*/ 433157 h 553212"/>
                <a:gd name="connsiteX261" fmla="*/ 277217 w 380334"/>
                <a:gd name="connsiteY261" fmla="*/ 449005 h 553212"/>
                <a:gd name="connsiteX262" fmla="*/ 273380 w 380334"/>
                <a:gd name="connsiteY262" fmla="*/ 463891 h 553212"/>
                <a:gd name="connsiteX263" fmla="*/ 269064 w 380334"/>
                <a:gd name="connsiteY263" fmla="*/ 477338 h 553212"/>
                <a:gd name="connsiteX264" fmla="*/ 264747 w 380334"/>
                <a:gd name="connsiteY264" fmla="*/ 490303 h 553212"/>
                <a:gd name="connsiteX265" fmla="*/ 260910 w 380334"/>
                <a:gd name="connsiteY265" fmla="*/ 501829 h 553212"/>
                <a:gd name="connsiteX266" fmla="*/ 256594 w 380334"/>
                <a:gd name="connsiteY266" fmla="*/ 511913 h 553212"/>
                <a:gd name="connsiteX267" fmla="*/ 254196 w 380334"/>
                <a:gd name="connsiteY267" fmla="*/ 517196 h 553212"/>
                <a:gd name="connsiteX268" fmla="*/ 251318 w 380334"/>
                <a:gd name="connsiteY268" fmla="*/ 521518 h 553212"/>
                <a:gd name="connsiteX269" fmla="*/ 248920 w 380334"/>
                <a:gd name="connsiteY269" fmla="*/ 525840 h 553212"/>
                <a:gd name="connsiteX270" fmla="*/ 246042 w 380334"/>
                <a:gd name="connsiteY270" fmla="*/ 529681 h 553212"/>
                <a:gd name="connsiteX271" fmla="*/ 243165 w 380334"/>
                <a:gd name="connsiteY271" fmla="*/ 533523 h 553212"/>
                <a:gd name="connsiteX272" fmla="*/ 240287 w 380334"/>
                <a:gd name="connsiteY272" fmla="*/ 536885 h 553212"/>
                <a:gd name="connsiteX273" fmla="*/ 236450 w 380334"/>
                <a:gd name="connsiteY273" fmla="*/ 540246 h 553212"/>
                <a:gd name="connsiteX274" fmla="*/ 232613 w 380334"/>
                <a:gd name="connsiteY274" fmla="*/ 542647 h 553212"/>
                <a:gd name="connsiteX275" fmla="*/ 228776 w 380334"/>
                <a:gd name="connsiteY275" fmla="*/ 545048 h 553212"/>
                <a:gd name="connsiteX276" fmla="*/ 223980 w 380334"/>
                <a:gd name="connsiteY276" fmla="*/ 547450 h 553212"/>
                <a:gd name="connsiteX277" fmla="*/ 219184 w 380334"/>
                <a:gd name="connsiteY277" fmla="*/ 548890 h 553212"/>
                <a:gd name="connsiteX278" fmla="*/ 214867 w 380334"/>
                <a:gd name="connsiteY278" fmla="*/ 550331 h 553212"/>
                <a:gd name="connsiteX279" fmla="*/ 209112 w 380334"/>
                <a:gd name="connsiteY279" fmla="*/ 551291 h 553212"/>
                <a:gd name="connsiteX280" fmla="*/ 203357 w 380334"/>
                <a:gd name="connsiteY280" fmla="*/ 552732 h 553212"/>
                <a:gd name="connsiteX281" fmla="*/ 197122 w 380334"/>
                <a:gd name="connsiteY281" fmla="*/ 553212 h 553212"/>
                <a:gd name="connsiteX282" fmla="*/ 190407 w 380334"/>
                <a:gd name="connsiteY282" fmla="*/ 553212 h 553212"/>
                <a:gd name="connsiteX283" fmla="*/ 183692 w 380334"/>
                <a:gd name="connsiteY283" fmla="*/ 553212 h 553212"/>
                <a:gd name="connsiteX284" fmla="*/ 177937 w 380334"/>
                <a:gd name="connsiteY284" fmla="*/ 552732 h 553212"/>
                <a:gd name="connsiteX285" fmla="*/ 172182 w 380334"/>
                <a:gd name="connsiteY285" fmla="*/ 551291 h 553212"/>
                <a:gd name="connsiteX286" fmla="*/ 166426 w 380334"/>
                <a:gd name="connsiteY286" fmla="*/ 550331 h 553212"/>
                <a:gd name="connsiteX287" fmla="*/ 161630 w 380334"/>
                <a:gd name="connsiteY287" fmla="*/ 548890 h 553212"/>
                <a:gd name="connsiteX288" fmla="*/ 157314 w 380334"/>
                <a:gd name="connsiteY288" fmla="*/ 547450 h 553212"/>
                <a:gd name="connsiteX289" fmla="*/ 152518 w 380334"/>
                <a:gd name="connsiteY289" fmla="*/ 545048 h 553212"/>
                <a:gd name="connsiteX290" fmla="*/ 148681 w 380334"/>
                <a:gd name="connsiteY290" fmla="*/ 542647 h 553212"/>
                <a:gd name="connsiteX291" fmla="*/ 144844 w 380334"/>
                <a:gd name="connsiteY291" fmla="*/ 540246 h 553212"/>
                <a:gd name="connsiteX292" fmla="*/ 141486 w 380334"/>
                <a:gd name="connsiteY292" fmla="*/ 536885 h 553212"/>
                <a:gd name="connsiteX293" fmla="*/ 138129 w 380334"/>
                <a:gd name="connsiteY293" fmla="*/ 533523 h 553212"/>
                <a:gd name="connsiteX294" fmla="*/ 134772 w 380334"/>
                <a:gd name="connsiteY294" fmla="*/ 529681 h 553212"/>
                <a:gd name="connsiteX295" fmla="*/ 132374 w 380334"/>
                <a:gd name="connsiteY295" fmla="*/ 525359 h 553212"/>
                <a:gd name="connsiteX296" fmla="*/ 129496 w 380334"/>
                <a:gd name="connsiteY296" fmla="*/ 521518 h 553212"/>
                <a:gd name="connsiteX297" fmla="*/ 127098 w 380334"/>
                <a:gd name="connsiteY297" fmla="*/ 516716 h 553212"/>
                <a:gd name="connsiteX298" fmla="*/ 124700 w 380334"/>
                <a:gd name="connsiteY298" fmla="*/ 511913 h 553212"/>
                <a:gd name="connsiteX299" fmla="*/ 120383 w 380334"/>
                <a:gd name="connsiteY299" fmla="*/ 501829 h 553212"/>
                <a:gd name="connsiteX300" fmla="*/ 116067 w 380334"/>
                <a:gd name="connsiteY300" fmla="*/ 489823 h 553212"/>
                <a:gd name="connsiteX301" fmla="*/ 112230 w 380334"/>
                <a:gd name="connsiteY301" fmla="*/ 477338 h 553212"/>
                <a:gd name="connsiteX302" fmla="*/ 107913 w 380334"/>
                <a:gd name="connsiteY302" fmla="*/ 463411 h 553212"/>
                <a:gd name="connsiteX303" fmla="*/ 98801 w 380334"/>
                <a:gd name="connsiteY303" fmla="*/ 432677 h 553212"/>
                <a:gd name="connsiteX304" fmla="*/ 87290 w 380334"/>
                <a:gd name="connsiteY304" fmla="*/ 398582 h 553212"/>
                <a:gd name="connsiteX305" fmla="*/ 82493 w 380334"/>
                <a:gd name="connsiteY305" fmla="*/ 386096 h 553212"/>
                <a:gd name="connsiteX306" fmla="*/ 76738 w 380334"/>
                <a:gd name="connsiteY306" fmla="*/ 373610 h 553212"/>
                <a:gd name="connsiteX307" fmla="*/ 70503 w 380334"/>
                <a:gd name="connsiteY307" fmla="*/ 361125 h 553212"/>
                <a:gd name="connsiteX308" fmla="*/ 63788 w 380334"/>
                <a:gd name="connsiteY308" fmla="*/ 348159 h 553212"/>
                <a:gd name="connsiteX309" fmla="*/ 49400 w 380334"/>
                <a:gd name="connsiteY309" fmla="*/ 322227 h 553212"/>
                <a:gd name="connsiteX310" fmla="*/ 35491 w 380334"/>
                <a:gd name="connsiteY310" fmla="*/ 296295 h 553212"/>
                <a:gd name="connsiteX311" fmla="*/ 28297 w 380334"/>
                <a:gd name="connsiteY311" fmla="*/ 282849 h 553212"/>
                <a:gd name="connsiteX312" fmla="*/ 22062 w 380334"/>
                <a:gd name="connsiteY312" fmla="*/ 269403 h 553212"/>
                <a:gd name="connsiteX313" fmla="*/ 15827 w 380334"/>
                <a:gd name="connsiteY313" fmla="*/ 256437 h 553212"/>
                <a:gd name="connsiteX314" fmla="*/ 10551 w 380334"/>
                <a:gd name="connsiteY314" fmla="*/ 242991 h 553212"/>
                <a:gd name="connsiteX315" fmla="*/ 6235 w 380334"/>
                <a:gd name="connsiteY315" fmla="*/ 230025 h 553212"/>
                <a:gd name="connsiteX316" fmla="*/ 3357 w 380334"/>
                <a:gd name="connsiteY316" fmla="*/ 216579 h 553212"/>
                <a:gd name="connsiteX317" fmla="*/ 2398 w 380334"/>
                <a:gd name="connsiteY317" fmla="*/ 209856 h 553212"/>
                <a:gd name="connsiteX318" fmla="*/ 1439 w 380334"/>
                <a:gd name="connsiteY318" fmla="*/ 203613 h 553212"/>
                <a:gd name="connsiteX319" fmla="*/ 959 w 380334"/>
                <a:gd name="connsiteY319" fmla="*/ 196890 h 553212"/>
                <a:gd name="connsiteX320" fmla="*/ 0 w 380334"/>
                <a:gd name="connsiteY320" fmla="*/ 190167 h 553212"/>
                <a:gd name="connsiteX321" fmla="*/ 959 w 380334"/>
                <a:gd name="connsiteY321" fmla="*/ 180082 h 553212"/>
                <a:gd name="connsiteX322" fmla="*/ 1439 w 380334"/>
                <a:gd name="connsiteY322" fmla="*/ 170958 h 553212"/>
                <a:gd name="connsiteX323" fmla="*/ 2877 w 380334"/>
                <a:gd name="connsiteY323" fmla="*/ 160873 h 553212"/>
                <a:gd name="connsiteX324" fmla="*/ 4316 w 380334"/>
                <a:gd name="connsiteY324" fmla="*/ 151749 h 553212"/>
                <a:gd name="connsiteX325" fmla="*/ 6235 w 380334"/>
                <a:gd name="connsiteY325" fmla="*/ 142625 h 553212"/>
                <a:gd name="connsiteX326" fmla="*/ 9112 w 380334"/>
                <a:gd name="connsiteY326" fmla="*/ 133501 h 553212"/>
                <a:gd name="connsiteX327" fmla="*/ 11990 w 380334"/>
                <a:gd name="connsiteY327" fmla="*/ 124857 h 553212"/>
                <a:gd name="connsiteX328" fmla="*/ 15347 w 380334"/>
                <a:gd name="connsiteY328" fmla="*/ 116213 h 553212"/>
                <a:gd name="connsiteX329" fmla="*/ 19184 w 380334"/>
                <a:gd name="connsiteY329" fmla="*/ 107569 h 553212"/>
                <a:gd name="connsiteX330" fmla="*/ 23501 w 380334"/>
                <a:gd name="connsiteY330" fmla="*/ 99405 h 553212"/>
                <a:gd name="connsiteX331" fmla="*/ 28297 w 380334"/>
                <a:gd name="connsiteY331" fmla="*/ 91242 h 553212"/>
                <a:gd name="connsiteX332" fmla="*/ 33093 w 380334"/>
                <a:gd name="connsiteY332" fmla="*/ 83558 h 553212"/>
                <a:gd name="connsiteX333" fmla="*/ 37889 w 380334"/>
                <a:gd name="connsiteY333" fmla="*/ 76355 h 553212"/>
                <a:gd name="connsiteX334" fmla="*/ 43645 w 380334"/>
                <a:gd name="connsiteY334" fmla="*/ 69151 h 553212"/>
                <a:gd name="connsiteX335" fmla="*/ 49880 w 380334"/>
                <a:gd name="connsiteY335" fmla="*/ 62428 h 553212"/>
                <a:gd name="connsiteX336" fmla="*/ 56115 w 380334"/>
                <a:gd name="connsiteY336" fmla="*/ 55705 h 553212"/>
                <a:gd name="connsiteX337" fmla="*/ 62829 w 380334"/>
                <a:gd name="connsiteY337" fmla="*/ 49462 h 553212"/>
                <a:gd name="connsiteX338" fmla="*/ 69544 w 380334"/>
                <a:gd name="connsiteY338" fmla="*/ 43220 h 553212"/>
                <a:gd name="connsiteX339" fmla="*/ 76738 w 380334"/>
                <a:gd name="connsiteY339" fmla="*/ 37457 h 553212"/>
                <a:gd name="connsiteX340" fmla="*/ 83932 w 380334"/>
                <a:gd name="connsiteY340" fmla="*/ 32175 h 553212"/>
                <a:gd name="connsiteX341" fmla="*/ 92086 w 380334"/>
                <a:gd name="connsiteY341" fmla="*/ 27853 h 553212"/>
                <a:gd name="connsiteX342" fmla="*/ 99760 w 380334"/>
                <a:gd name="connsiteY342" fmla="*/ 23050 h 553212"/>
                <a:gd name="connsiteX343" fmla="*/ 107913 w 380334"/>
                <a:gd name="connsiteY343" fmla="*/ 18728 h 553212"/>
                <a:gd name="connsiteX344" fmla="*/ 116067 w 380334"/>
                <a:gd name="connsiteY344" fmla="*/ 14887 h 553212"/>
                <a:gd name="connsiteX345" fmla="*/ 125180 w 380334"/>
                <a:gd name="connsiteY345" fmla="*/ 11525 h 553212"/>
                <a:gd name="connsiteX346" fmla="*/ 133813 w 380334"/>
                <a:gd name="connsiteY346" fmla="*/ 8644 h 553212"/>
                <a:gd name="connsiteX347" fmla="*/ 143405 w 380334"/>
                <a:gd name="connsiteY347" fmla="*/ 5762 h 553212"/>
                <a:gd name="connsiteX348" fmla="*/ 152038 w 380334"/>
                <a:gd name="connsiteY348" fmla="*/ 3842 h 553212"/>
                <a:gd name="connsiteX349" fmla="*/ 161151 w 380334"/>
                <a:gd name="connsiteY349" fmla="*/ 2401 h 553212"/>
                <a:gd name="connsiteX350" fmla="*/ 171222 w 380334"/>
                <a:gd name="connsiteY350" fmla="*/ 480 h 5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380334" h="553212">
                  <a:moveTo>
                    <a:pt x="229256" y="487902"/>
                  </a:moveTo>
                  <a:lnTo>
                    <a:pt x="156354" y="497027"/>
                  </a:lnTo>
                  <a:lnTo>
                    <a:pt x="159232" y="503750"/>
                  </a:lnTo>
                  <a:lnTo>
                    <a:pt x="162589" y="508552"/>
                  </a:lnTo>
                  <a:lnTo>
                    <a:pt x="165947" y="512394"/>
                  </a:lnTo>
                  <a:lnTo>
                    <a:pt x="170263" y="515275"/>
                  </a:lnTo>
                  <a:lnTo>
                    <a:pt x="174100" y="516716"/>
                  </a:lnTo>
                  <a:lnTo>
                    <a:pt x="178896" y="517676"/>
                  </a:lnTo>
                  <a:lnTo>
                    <a:pt x="184172" y="518156"/>
                  </a:lnTo>
                  <a:lnTo>
                    <a:pt x="190407" y="518636"/>
                  </a:lnTo>
                  <a:lnTo>
                    <a:pt x="197601" y="518156"/>
                  </a:lnTo>
                  <a:lnTo>
                    <a:pt x="203836" y="517676"/>
                  </a:lnTo>
                  <a:lnTo>
                    <a:pt x="206234" y="517196"/>
                  </a:lnTo>
                  <a:lnTo>
                    <a:pt x="209112" y="516235"/>
                  </a:lnTo>
                  <a:lnTo>
                    <a:pt x="211030" y="515275"/>
                  </a:lnTo>
                  <a:lnTo>
                    <a:pt x="213429" y="514314"/>
                  </a:lnTo>
                  <a:lnTo>
                    <a:pt x="215827" y="511913"/>
                  </a:lnTo>
                  <a:lnTo>
                    <a:pt x="217745" y="509992"/>
                  </a:lnTo>
                  <a:lnTo>
                    <a:pt x="219184" y="507591"/>
                  </a:lnTo>
                  <a:lnTo>
                    <a:pt x="221582" y="504710"/>
                  </a:lnTo>
                  <a:lnTo>
                    <a:pt x="224939" y="497507"/>
                  </a:lnTo>
                  <a:close/>
                  <a:moveTo>
                    <a:pt x="245563" y="433638"/>
                  </a:moveTo>
                  <a:lnTo>
                    <a:pt x="139088" y="447084"/>
                  </a:lnTo>
                  <a:lnTo>
                    <a:pt x="139088" y="447564"/>
                  </a:lnTo>
                  <a:lnTo>
                    <a:pt x="141966" y="457168"/>
                  </a:lnTo>
                  <a:lnTo>
                    <a:pt x="144844" y="465812"/>
                  </a:lnTo>
                  <a:lnTo>
                    <a:pt x="147242" y="473496"/>
                  </a:lnTo>
                  <a:lnTo>
                    <a:pt x="149640" y="480219"/>
                  </a:lnTo>
                  <a:lnTo>
                    <a:pt x="235491" y="469654"/>
                  </a:lnTo>
                  <a:lnTo>
                    <a:pt x="236450" y="464852"/>
                  </a:lnTo>
                  <a:lnTo>
                    <a:pt x="237889" y="460050"/>
                  </a:lnTo>
                  <a:lnTo>
                    <a:pt x="239328" y="454287"/>
                  </a:lnTo>
                  <a:lnTo>
                    <a:pt x="241726" y="449485"/>
                  </a:lnTo>
                  <a:lnTo>
                    <a:pt x="243644" y="441321"/>
                  </a:lnTo>
                  <a:close/>
                  <a:moveTo>
                    <a:pt x="123741" y="397621"/>
                  </a:moveTo>
                  <a:lnTo>
                    <a:pt x="126139" y="406265"/>
                  </a:lnTo>
                  <a:lnTo>
                    <a:pt x="129016" y="414429"/>
                  </a:lnTo>
                  <a:lnTo>
                    <a:pt x="131894" y="423073"/>
                  </a:lnTo>
                  <a:lnTo>
                    <a:pt x="133813" y="430756"/>
                  </a:lnTo>
                  <a:lnTo>
                    <a:pt x="251318" y="416350"/>
                  </a:lnTo>
                  <a:lnTo>
                    <a:pt x="253236" y="411548"/>
                  </a:lnTo>
                  <a:lnTo>
                    <a:pt x="254675" y="406745"/>
                  </a:lnTo>
                  <a:lnTo>
                    <a:pt x="256114" y="401943"/>
                  </a:lnTo>
                  <a:lnTo>
                    <a:pt x="257553" y="397621"/>
                  </a:lnTo>
                  <a:close/>
                  <a:moveTo>
                    <a:pt x="191053" y="86440"/>
                  </a:moveTo>
                  <a:lnTo>
                    <a:pt x="192506" y="86924"/>
                  </a:lnTo>
                  <a:lnTo>
                    <a:pt x="194444" y="87409"/>
                  </a:lnTo>
                  <a:lnTo>
                    <a:pt x="195897" y="87893"/>
                  </a:lnTo>
                  <a:lnTo>
                    <a:pt x="197350" y="88862"/>
                  </a:lnTo>
                  <a:lnTo>
                    <a:pt x="198318" y="90315"/>
                  </a:lnTo>
                  <a:lnTo>
                    <a:pt x="198803" y="91283"/>
                  </a:lnTo>
                  <a:lnTo>
                    <a:pt x="199287" y="93705"/>
                  </a:lnTo>
                  <a:lnTo>
                    <a:pt x="199771" y="95158"/>
                  </a:lnTo>
                  <a:lnTo>
                    <a:pt x="199287" y="96611"/>
                  </a:lnTo>
                  <a:lnTo>
                    <a:pt x="198803" y="98064"/>
                  </a:lnTo>
                  <a:lnTo>
                    <a:pt x="198318" y="100001"/>
                  </a:lnTo>
                  <a:lnTo>
                    <a:pt x="197350" y="101454"/>
                  </a:lnTo>
                  <a:lnTo>
                    <a:pt x="195897" y="102423"/>
                  </a:lnTo>
                  <a:lnTo>
                    <a:pt x="194444" y="102907"/>
                  </a:lnTo>
                  <a:lnTo>
                    <a:pt x="192506" y="103391"/>
                  </a:lnTo>
                  <a:lnTo>
                    <a:pt x="191053" y="103876"/>
                  </a:lnTo>
                  <a:lnTo>
                    <a:pt x="181851" y="103876"/>
                  </a:lnTo>
                  <a:lnTo>
                    <a:pt x="173618" y="105813"/>
                  </a:lnTo>
                  <a:lnTo>
                    <a:pt x="165384" y="107750"/>
                  </a:lnTo>
                  <a:lnTo>
                    <a:pt x="157151" y="110656"/>
                  </a:lnTo>
                  <a:lnTo>
                    <a:pt x="149886" y="114531"/>
                  </a:lnTo>
                  <a:lnTo>
                    <a:pt x="142137" y="118890"/>
                  </a:lnTo>
                  <a:lnTo>
                    <a:pt x="135356" y="123733"/>
                  </a:lnTo>
                  <a:lnTo>
                    <a:pt x="129060" y="129061"/>
                  </a:lnTo>
                  <a:lnTo>
                    <a:pt x="124217" y="135357"/>
                  </a:lnTo>
                  <a:lnTo>
                    <a:pt x="118889" y="142137"/>
                  </a:lnTo>
                  <a:lnTo>
                    <a:pt x="114530" y="149402"/>
                  </a:lnTo>
                  <a:lnTo>
                    <a:pt x="111140" y="156667"/>
                  </a:lnTo>
                  <a:lnTo>
                    <a:pt x="107750" y="165385"/>
                  </a:lnTo>
                  <a:lnTo>
                    <a:pt x="105812" y="173619"/>
                  </a:lnTo>
                  <a:lnTo>
                    <a:pt x="104359" y="181852"/>
                  </a:lnTo>
                  <a:lnTo>
                    <a:pt x="103391" y="191054"/>
                  </a:lnTo>
                  <a:lnTo>
                    <a:pt x="103391" y="192992"/>
                  </a:lnTo>
                  <a:lnTo>
                    <a:pt x="102906" y="194445"/>
                  </a:lnTo>
                  <a:lnTo>
                    <a:pt x="102422" y="195898"/>
                  </a:lnTo>
                  <a:lnTo>
                    <a:pt x="101453" y="197351"/>
                  </a:lnTo>
                  <a:lnTo>
                    <a:pt x="100000" y="198319"/>
                  </a:lnTo>
                  <a:lnTo>
                    <a:pt x="98547" y="199288"/>
                  </a:lnTo>
                  <a:lnTo>
                    <a:pt x="96610" y="199772"/>
                  </a:lnTo>
                  <a:lnTo>
                    <a:pt x="95157" y="199772"/>
                  </a:lnTo>
                  <a:lnTo>
                    <a:pt x="93220" y="199772"/>
                  </a:lnTo>
                  <a:lnTo>
                    <a:pt x="91767" y="199288"/>
                  </a:lnTo>
                  <a:lnTo>
                    <a:pt x="89830" y="198319"/>
                  </a:lnTo>
                  <a:lnTo>
                    <a:pt x="88861" y="197351"/>
                  </a:lnTo>
                  <a:lnTo>
                    <a:pt x="87892" y="195898"/>
                  </a:lnTo>
                  <a:lnTo>
                    <a:pt x="86924" y="194445"/>
                  </a:lnTo>
                  <a:lnTo>
                    <a:pt x="86439" y="192992"/>
                  </a:lnTo>
                  <a:lnTo>
                    <a:pt x="86439" y="191054"/>
                  </a:lnTo>
                  <a:lnTo>
                    <a:pt x="86439" y="185727"/>
                  </a:lnTo>
                  <a:lnTo>
                    <a:pt x="86924" y="180399"/>
                  </a:lnTo>
                  <a:lnTo>
                    <a:pt x="87408" y="175072"/>
                  </a:lnTo>
                  <a:lnTo>
                    <a:pt x="88377" y="169744"/>
                  </a:lnTo>
                  <a:lnTo>
                    <a:pt x="91282" y="160057"/>
                  </a:lnTo>
                  <a:lnTo>
                    <a:pt x="94673" y="149887"/>
                  </a:lnTo>
                  <a:lnTo>
                    <a:pt x="99032" y="141169"/>
                  </a:lnTo>
                  <a:lnTo>
                    <a:pt x="104359" y="132451"/>
                  </a:lnTo>
                  <a:lnTo>
                    <a:pt x="110655" y="124217"/>
                  </a:lnTo>
                  <a:lnTo>
                    <a:pt x="117436" y="116953"/>
                  </a:lnTo>
                  <a:lnTo>
                    <a:pt x="124701" y="110172"/>
                  </a:lnTo>
                  <a:lnTo>
                    <a:pt x="132450" y="103876"/>
                  </a:lnTo>
                  <a:lnTo>
                    <a:pt x="141168" y="99033"/>
                  </a:lnTo>
                  <a:lnTo>
                    <a:pt x="150370" y="94674"/>
                  </a:lnTo>
                  <a:lnTo>
                    <a:pt x="160057" y="90799"/>
                  </a:lnTo>
                  <a:lnTo>
                    <a:pt x="170227" y="88377"/>
                  </a:lnTo>
                  <a:lnTo>
                    <a:pt x="175071" y="87893"/>
                  </a:lnTo>
                  <a:lnTo>
                    <a:pt x="180398" y="86924"/>
                  </a:lnTo>
                  <a:lnTo>
                    <a:pt x="185726" y="86924"/>
                  </a:lnTo>
                  <a:close/>
                  <a:moveTo>
                    <a:pt x="190407" y="34576"/>
                  </a:moveTo>
                  <a:lnTo>
                    <a:pt x="182733" y="35056"/>
                  </a:lnTo>
                  <a:lnTo>
                    <a:pt x="174580" y="35536"/>
                  </a:lnTo>
                  <a:lnTo>
                    <a:pt x="166906" y="36496"/>
                  </a:lnTo>
                  <a:lnTo>
                    <a:pt x="159232" y="37457"/>
                  </a:lnTo>
                  <a:lnTo>
                    <a:pt x="151558" y="39378"/>
                  </a:lnTo>
                  <a:lnTo>
                    <a:pt x="144364" y="41779"/>
                  </a:lnTo>
                  <a:lnTo>
                    <a:pt x="137170" y="43700"/>
                  </a:lnTo>
                  <a:lnTo>
                    <a:pt x="129496" y="47061"/>
                  </a:lnTo>
                  <a:lnTo>
                    <a:pt x="122781" y="49943"/>
                  </a:lnTo>
                  <a:lnTo>
                    <a:pt x="116067" y="53784"/>
                  </a:lnTo>
                  <a:lnTo>
                    <a:pt x="109832" y="57146"/>
                  </a:lnTo>
                  <a:lnTo>
                    <a:pt x="103597" y="61468"/>
                  </a:lnTo>
                  <a:lnTo>
                    <a:pt x="97842" y="65310"/>
                  </a:lnTo>
                  <a:lnTo>
                    <a:pt x="91607" y="70112"/>
                  </a:lnTo>
                  <a:lnTo>
                    <a:pt x="86330" y="74914"/>
                  </a:lnTo>
                  <a:lnTo>
                    <a:pt x="80575" y="80196"/>
                  </a:lnTo>
                  <a:lnTo>
                    <a:pt x="75299" y="85959"/>
                  </a:lnTo>
                  <a:lnTo>
                    <a:pt x="70503" y="91242"/>
                  </a:lnTo>
                  <a:lnTo>
                    <a:pt x="66187" y="97004"/>
                  </a:lnTo>
                  <a:lnTo>
                    <a:pt x="61390" y="103247"/>
                  </a:lnTo>
                  <a:lnTo>
                    <a:pt x="57553" y="109490"/>
                  </a:lnTo>
                  <a:lnTo>
                    <a:pt x="53717" y="115733"/>
                  </a:lnTo>
                  <a:lnTo>
                    <a:pt x="50359" y="122456"/>
                  </a:lnTo>
                  <a:lnTo>
                    <a:pt x="47482" y="129659"/>
                  </a:lnTo>
                  <a:lnTo>
                    <a:pt x="44124" y="136382"/>
                  </a:lnTo>
                  <a:lnTo>
                    <a:pt x="42206" y="144066"/>
                  </a:lnTo>
                  <a:lnTo>
                    <a:pt x="40287" y="151269"/>
                  </a:lnTo>
                  <a:lnTo>
                    <a:pt x="37889" y="158953"/>
                  </a:lnTo>
                  <a:lnTo>
                    <a:pt x="36930" y="166636"/>
                  </a:lnTo>
                  <a:lnTo>
                    <a:pt x="35971" y="174320"/>
                  </a:lnTo>
                  <a:lnTo>
                    <a:pt x="35491" y="182003"/>
                  </a:lnTo>
                  <a:lnTo>
                    <a:pt x="35012" y="190167"/>
                  </a:lnTo>
                  <a:lnTo>
                    <a:pt x="35491" y="196890"/>
                  </a:lnTo>
                  <a:lnTo>
                    <a:pt x="35971" y="203613"/>
                  </a:lnTo>
                  <a:lnTo>
                    <a:pt x="37410" y="210816"/>
                  </a:lnTo>
                  <a:lnTo>
                    <a:pt x="38848" y="217539"/>
                  </a:lnTo>
                  <a:lnTo>
                    <a:pt x="41247" y="224743"/>
                  </a:lnTo>
                  <a:lnTo>
                    <a:pt x="43645" y="231946"/>
                  </a:lnTo>
                  <a:lnTo>
                    <a:pt x="46522" y="239149"/>
                  </a:lnTo>
                  <a:lnTo>
                    <a:pt x="49400" y="246833"/>
                  </a:lnTo>
                  <a:lnTo>
                    <a:pt x="56115" y="261719"/>
                  </a:lnTo>
                  <a:lnTo>
                    <a:pt x="63788" y="277086"/>
                  </a:lnTo>
                  <a:lnTo>
                    <a:pt x="72421" y="291973"/>
                  </a:lnTo>
                  <a:lnTo>
                    <a:pt x="81055" y="307340"/>
                  </a:lnTo>
                  <a:lnTo>
                    <a:pt x="88249" y="321266"/>
                  </a:lnTo>
                  <a:lnTo>
                    <a:pt x="95923" y="335193"/>
                  </a:lnTo>
                  <a:lnTo>
                    <a:pt x="103117" y="349119"/>
                  </a:lnTo>
                  <a:lnTo>
                    <a:pt x="109832" y="363046"/>
                  </a:lnTo>
                  <a:lnTo>
                    <a:pt x="270982" y="363046"/>
                  </a:lnTo>
                  <a:lnTo>
                    <a:pt x="277697" y="349119"/>
                  </a:lnTo>
                  <a:lnTo>
                    <a:pt x="284891" y="335193"/>
                  </a:lnTo>
                  <a:lnTo>
                    <a:pt x="292565" y="321266"/>
                  </a:lnTo>
                  <a:lnTo>
                    <a:pt x="300239" y="307820"/>
                  </a:lnTo>
                  <a:lnTo>
                    <a:pt x="308392" y="291973"/>
                  </a:lnTo>
                  <a:lnTo>
                    <a:pt x="316546" y="277086"/>
                  </a:lnTo>
                  <a:lnTo>
                    <a:pt x="324699" y="261719"/>
                  </a:lnTo>
                  <a:lnTo>
                    <a:pt x="331414" y="246352"/>
                  </a:lnTo>
                  <a:lnTo>
                    <a:pt x="334291" y="239149"/>
                  </a:lnTo>
                  <a:lnTo>
                    <a:pt x="337649" y="231946"/>
                  </a:lnTo>
                  <a:lnTo>
                    <a:pt x="339567" y="224743"/>
                  </a:lnTo>
                  <a:lnTo>
                    <a:pt x="341485" y="217539"/>
                  </a:lnTo>
                  <a:lnTo>
                    <a:pt x="343884" y="210336"/>
                  </a:lnTo>
                  <a:lnTo>
                    <a:pt x="344843" y="203613"/>
                  </a:lnTo>
                  <a:lnTo>
                    <a:pt x="345802" y="196890"/>
                  </a:lnTo>
                  <a:lnTo>
                    <a:pt x="345802" y="190167"/>
                  </a:lnTo>
                  <a:lnTo>
                    <a:pt x="345802" y="182003"/>
                  </a:lnTo>
                  <a:lnTo>
                    <a:pt x="345322" y="174320"/>
                  </a:lnTo>
                  <a:lnTo>
                    <a:pt x="344363" y="166636"/>
                  </a:lnTo>
                  <a:lnTo>
                    <a:pt x="342445" y="158953"/>
                  </a:lnTo>
                  <a:lnTo>
                    <a:pt x="341006" y="151269"/>
                  </a:lnTo>
                  <a:lnTo>
                    <a:pt x="339087" y="144066"/>
                  </a:lnTo>
                  <a:lnTo>
                    <a:pt x="336210" y="136382"/>
                  </a:lnTo>
                  <a:lnTo>
                    <a:pt x="333812" y="129659"/>
                  </a:lnTo>
                  <a:lnTo>
                    <a:pt x="329975" y="122456"/>
                  </a:lnTo>
                  <a:lnTo>
                    <a:pt x="327097" y="115733"/>
                  </a:lnTo>
                  <a:lnTo>
                    <a:pt x="323260" y="109490"/>
                  </a:lnTo>
                  <a:lnTo>
                    <a:pt x="319423" y="103247"/>
                  </a:lnTo>
                  <a:lnTo>
                    <a:pt x="314627" y="97004"/>
                  </a:lnTo>
                  <a:lnTo>
                    <a:pt x="310311" y="91242"/>
                  </a:lnTo>
                  <a:lnTo>
                    <a:pt x="305514" y="85959"/>
                  </a:lnTo>
                  <a:lnTo>
                    <a:pt x="300239" y="80196"/>
                  </a:lnTo>
                  <a:lnTo>
                    <a:pt x="294963" y="74914"/>
                  </a:lnTo>
                  <a:lnTo>
                    <a:pt x="289208" y="70112"/>
                  </a:lnTo>
                  <a:lnTo>
                    <a:pt x="283452" y="65310"/>
                  </a:lnTo>
                  <a:lnTo>
                    <a:pt x="277217" y="61468"/>
                  </a:lnTo>
                  <a:lnTo>
                    <a:pt x="270982" y="57146"/>
                  </a:lnTo>
                  <a:lnTo>
                    <a:pt x="264268" y="53784"/>
                  </a:lnTo>
                  <a:lnTo>
                    <a:pt x="257553" y="49943"/>
                  </a:lnTo>
                  <a:lnTo>
                    <a:pt x="250838" y="47061"/>
                  </a:lnTo>
                  <a:lnTo>
                    <a:pt x="243644" y="43700"/>
                  </a:lnTo>
                  <a:lnTo>
                    <a:pt x="236450" y="41779"/>
                  </a:lnTo>
                  <a:lnTo>
                    <a:pt x="229256" y="39378"/>
                  </a:lnTo>
                  <a:lnTo>
                    <a:pt x="222062" y="37457"/>
                  </a:lnTo>
                  <a:lnTo>
                    <a:pt x="214388" y="36496"/>
                  </a:lnTo>
                  <a:lnTo>
                    <a:pt x="206234" y="35536"/>
                  </a:lnTo>
                  <a:lnTo>
                    <a:pt x="198560" y="35056"/>
                  </a:lnTo>
                  <a:close/>
                  <a:moveTo>
                    <a:pt x="180335" y="0"/>
                  </a:moveTo>
                  <a:lnTo>
                    <a:pt x="190407" y="0"/>
                  </a:lnTo>
                  <a:lnTo>
                    <a:pt x="199999" y="0"/>
                  </a:lnTo>
                  <a:lnTo>
                    <a:pt x="210071" y="480"/>
                  </a:lnTo>
                  <a:lnTo>
                    <a:pt x="219184" y="2401"/>
                  </a:lnTo>
                  <a:lnTo>
                    <a:pt x="228776" y="3842"/>
                  </a:lnTo>
                  <a:lnTo>
                    <a:pt x="237889" y="5762"/>
                  </a:lnTo>
                  <a:lnTo>
                    <a:pt x="247002" y="8644"/>
                  </a:lnTo>
                  <a:lnTo>
                    <a:pt x="255635" y="11525"/>
                  </a:lnTo>
                  <a:lnTo>
                    <a:pt x="264268" y="14887"/>
                  </a:lnTo>
                  <a:lnTo>
                    <a:pt x="272901" y="18728"/>
                  </a:lnTo>
                  <a:lnTo>
                    <a:pt x="281054" y="23050"/>
                  </a:lnTo>
                  <a:lnTo>
                    <a:pt x="288728" y="27853"/>
                  </a:lnTo>
                  <a:lnTo>
                    <a:pt x="296402" y="32175"/>
                  </a:lnTo>
                  <a:lnTo>
                    <a:pt x="303596" y="37457"/>
                  </a:lnTo>
                  <a:lnTo>
                    <a:pt x="310790" y="43220"/>
                  </a:lnTo>
                  <a:lnTo>
                    <a:pt x="318464" y="49462"/>
                  </a:lnTo>
                  <a:lnTo>
                    <a:pt x="324699" y="55705"/>
                  </a:lnTo>
                  <a:lnTo>
                    <a:pt x="331414" y="62428"/>
                  </a:lnTo>
                  <a:lnTo>
                    <a:pt x="337169" y="69151"/>
                  </a:lnTo>
                  <a:lnTo>
                    <a:pt x="342445" y="76355"/>
                  </a:lnTo>
                  <a:lnTo>
                    <a:pt x="347720" y="83558"/>
                  </a:lnTo>
                  <a:lnTo>
                    <a:pt x="352996" y="91242"/>
                  </a:lnTo>
                  <a:lnTo>
                    <a:pt x="357792" y="99405"/>
                  </a:lnTo>
                  <a:lnTo>
                    <a:pt x="361629" y="107569"/>
                  </a:lnTo>
                  <a:lnTo>
                    <a:pt x="365466" y="116213"/>
                  </a:lnTo>
                  <a:lnTo>
                    <a:pt x="368823" y="124857"/>
                  </a:lnTo>
                  <a:lnTo>
                    <a:pt x="371701" y="133501"/>
                  </a:lnTo>
                  <a:lnTo>
                    <a:pt x="374099" y="142625"/>
                  </a:lnTo>
                  <a:lnTo>
                    <a:pt x="376497" y="151749"/>
                  </a:lnTo>
                  <a:lnTo>
                    <a:pt x="378416" y="160873"/>
                  </a:lnTo>
                  <a:lnTo>
                    <a:pt x="379375" y="170958"/>
                  </a:lnTo>
                  <a:lnTo>
                    <a:pt x="379855" y="180082"/>
                  </a:lnTo>
                  <a:lnTo>
                    <a:pt x="380334" y="190167"/>
                  </a:lnTo>
                  <a:lnTo>
                    <a:pt x="379855" y="196890"/>
                  </a:lnTo>
                  <a:lnTo>
                    <a:pt x="379375" y="203133"/>
                  </a:lnTo>
                  <a:lnTo>
                    <a:pt x="378895" y="209856"/>
                  </a:lnTo>
                  <a:lnTo>
                    <a:pt x="377457" y="216579"/>
                  </a:lnTo>
                  <a:lnTo>
                    <a:pt x="374099" y="229545"/>
                  </a:lnTo>
                  <a:lnTo>
                    <a:pt x="370262" y="242991"/>
                  </a:lnTo>
                  <a:lnTo>
                    <a:pt x="364987" y="255957"/>
                  </a:lnTo>
                  <a:lnTo>
                    <a:pt x="359231" y="269403"/>
                  </a:lnTo>
                  <a:lnTo>
                    <a:pt x="352517" y="282849"/>
                  </a:lnTo>
                  <a:lnTo>
                    <a:pt x="345802" y="296295"/>
                  </a:lnTo>
                  <a:lnTo>
                    <a:pt x="331414" y="322707"/>
                  </a:lnTo>
                  <a:lnTo>
                    <a:pt x="316546" y="348639"/>
                  </a:lnTo>
                  <a:lnTo>
                    <a:pt x="309831" y="361605"/>
                  </a:lnTo>
                  <a:lnTo>
                    <a:pt x="303596" y="374091"/>
                  </a:lnTo>
                  <a:lnTo>
                    <a:pt x="297841" y="386576"/>
                  </a:lnTo>
                  <a:lnTo>
                    <a:pt x="293524" y="399062"/>
                  </a:lnTo>
                  <a:lnTo>
                    <a:pt x="287289" y="416830"/>
                  </a:lnTo>
                  <a:lnTo>
                    <a:pt x="282013" y="433157"/>
                  </a:lnTo>
                  <a:lnTo>
                    <a:pt x="277217" y="449005"/>
                  </a:lnTo>
                  <a:lnTo>
                    <a:pt x="273380" y="463891"/>
                  </a:lnTo>
                  <a:lnTo>
                    <a:pt x="269064" y="477338"/>
                  </a:lnTo>
                  <a:lnTo>
                    <a:pt x="264747" y="490303"/>
                  </a:lnTo>
                  <a:lnTo>
                    <a:pt x="260910" y="501829"/>
                  </a:lnTo>
                  <a:lnTo>
                    <a:pt x="256594" y="511913"/>
                  </a:lnTo>
                  <a:lnTo>
                    <a:pt x="254196" y="517196"/>
                  </a:lnTo>
                  <a:lnTo>
                    <a:pt x="251318" y="521518"/>
                  </a:lnTo>
                  <a:lnTo>
                    <a:pt x="248920" y="525840"/>
                  </a:lnTo>
                  <a:lnTo>
                    <a:pt x="246042" y="529681"/>
                  </a:lnTo>
                  <a:lnTo>
                    <a:pt x="243165" y="533523"/>
                  </a:lnTo>
                  <a:lnTo>
                    <a:pt x="240287" y="536885"/>
                  </a:lnTo>
                  <a:lnTo>
                    <a:pt x="236450" y="540246"/>
                  </a:lnTo>
                  <a:lnTo>
                    <a:pt x="232613" y="542647"/>
                  </a:lnTo>
                  <a:lnTo>
                    <a:pt x="228776" y="545048"/>
                  </a:lnTo>
                  <a:lnTo>
                    <a:pt x="223980" y="547450"/>
                  </a:lnTo>
                  <a:lnTo>
                    <a:pt x="219184" y="548890"/>
                  </a:lnTo>
                  <a:lnTo>
                    <a:pt x="214867" y="550331"/>
                  </a:lnTo>
                  <a:lnTo>
                    <a:pt x="209112" y="551291"/>
                  </a:lnTo>
                  <a:lnTo>
                    <a:pt x="203357" y="552732"/>
                  </a:lnTo>
                  <a:lnTo>
                    <a:pt x="197122" y="553212"/>
                  </a:lnTo>
                  <a:lnTo>
                    <a:pt x="190407" y="553212"/>
                  </a:lnTo>
                  <a:lnTo>
                    <a:pt x="183692" y="553212"/>
                  </a:lnTo>
                  <a:lnTo>
                    <a:pt x="177937" y="552732"/>
                  </a:lnTo>
                  <a:lnTo>
                    <a:pt x="172182" y="551291"/>
                  </a:lnTo>
                  <a:lnTo>
                    <a:pt x="166426" y="550331"/>
                  </a:lnTo>
                  <a:lnTo>
                    <a:pt x="161630" y="548890"/>
                  </a:lnTo>
                  <a:lnTo>
                    <a:pt x="157314" y="547450"/>
                  </a:lnTo>
                  <a:lnTo>
                    <a:pt x="152518" y="545048"/>
                  </a:lnTo>
                  <a:lnTo>
                    <a:pt x="148681" y="542647"/>
                  </a:lnTo>
                  <a:lnTo>
                    <a:pt x="144844" y="540246"/>
                  </a:lnTo>
                  <a:lnTo>
                    <a:pt x="141486" y="536885"/>
                  </a:lnTo>
                  <a:lnTo>
                    <a:pt x="138129" y="533523"/>
                  </a:lnTo>
                  <a:lnTo>
                    <a:pt x="134772" y="529681"/>
                  </a:lnTo>
                  <a:lnTo>
                    <a:pt x="132374" y="525359"/>
                  </a:lnTo>
                  <a:lnTo>
                    <a:pt x="129496" y="521518"/>
                  </a:lnTo>
                  <a:lnTo>
                    <a:pt x="127098" y="516716"/>
                  </a:lnTo>
                  <a:lnTo>
                    <a:pt x="124700" y="511913"/>
                  </a:lnTo>
                  <a:lnTo>
                    <a:pt x="120383" y="501829"/>
                  </a:lnTo>
                  <a:lnTo>
                    <a:pt x="116067" y="489823"/>
                  </a:lnTo>
                  <a:lnTo>
                    <a:pt x="112230" y="477338"/>
                  </a:lnTo>
                  <a:lnTo>
                    <a:pt x="107913" y="463411"/>
                  </a:lnTo>
                  <a:lnTo>
                    <a:pt x="98801" y="432677"/>
                  </a:lnTo>
                  <a:lnTo>
                    <a:pt x="87290" y="398582"/>
                  </a:lnTo>
                  <a:lnTo>
                    <a:pt x="82493" y="386096"/>
                  </a:lnTo>
                  <a:lnTo>
                    <a:pt x="76738" y="373610"/>
                  </a:lnTo>
                  <a:lnTo>
                    <a:pt x="70503" y="361125"/>
                  </a:lnTo>
                  <a:lnTo>
                    <a:pt x="63788" y="348159"/>
                  </a:lnTo>
                  <a:lnTo>
                    <a:pt x="49400" y="322227"/>
                  </a:lnTo>
                  <a:lnTo>
                    <a:pt x="35491" y="296295"/>
                  </a:lnTo>
                  <a:lnTo>
                    <a:pt x="28297" y="282849"/>
                  </a:lnTo>
                  <a:lnTo>
                    <a:pt x="22062" y="269403"/>
                  </a:lnTo>
                  <a:lnTo>
                    <a:pt x="15827" y="256437"/>
                  </a:lnTo>
                  <a:lnTo>
                    <a:pt x="10551" y="242991"/>
                  </a:lnTo>
                  <a:lnTo>
                    <a:pt x="6235" y="230025"/>
                  </a:lnTo>
                  <a:lnTo>
                    <a:pt x="3357" y="216579"/>
                  </a:lnTo>
                  <a:lnTo>
                    <a:pt x="2398" y="209856"/>
                  </a:lnTo>
                  <a:lnTo>
                    <a:pt x="1439" y="203613"/>
                  </a:lnTo>
                  <a:lnTo>
                    <a:pt x="959" y="196890"/>
                  </a:lnTo>
                  <a:lnTo>
                    <a:pt x="0" y="190167"/>
                  </a:lnTo>
                  <a:lnTo>
                    <a:pt x="959" y="180082"/>
                  </a:lnTo>
                  <a:lnTo>
                    <a:pt x="1439" y="170958"/>
                  </a:lnTo>
                  <a:lnTo>
                    <a:pt x="2877" y="160873"/>
                  </a:lnTo>
                  <a:lnTo>
                    <a:pt x="4316" y="151749"/>
                  </a:lnTo>
                  <a:lnTo>
                    <a:pt x="6235" y="142625"/>
                  </a:lnTo>
                  <a:lnTo>
                    <a:pt x="9112" y="133501"/>
                  </a:lnTo>
                  <a:lnTo>
                    <a:pt x="11990" y="124857"/>
                  </a:lnTo>
                  <a:lnTo>
                    <a:pt x="15347" y="116213"/>
                  </a:lnTo>
                  <a:lnTo>
                    <a:pt x="19184" y="107569"/>
                  </a:lnTo>
                  <a:lnTo>
                    <a:pt x="23501" y="99405"/>
                  </a:lnTo>
                  <a:lnTo>
                    <a:pt x="28297" y="91242"/>
                  </a:lnTo>
                  <a:lnTo>
                    <a:pt x="33093" y="83558"/>
                  </a:lnTo>
                  <a:lnTo>
                    <a:pt x="37889" y="76355"/>
                  </a:lnTo>
                  <a:lnTo>
                    <a:pt x="43645" y="69151"/>
                  </a:lnTo>
                  <a:lnTo>
                    <a:pt x="49880" y="62428"/>
                  </a:lnTo>
                  <a:lnTo>
                    <a:pt x="56115" y="55705"/>
                  </a:lnTo>
                  <a:lnTo>
                    <a:pt x="62829" y="49462"/>
                  </a:lnTo>
                  <a:lnTo>
                    <a:pt x="69544" y="43220"/>
                  </a:lnTo>
                  <a:lnTo>
                    <a:pt x="76738" y="37457"/>
                  </a:lnTo>
                  <a:lnTo>
                    <a:pt x="83932" y="32175"/>
                  </a:lnTo>
                  <a:lnTo>
                    <a:pt x="92086" y="27853"/>
                  </a:lnTo>
                  <a:lnTo>
                    <a:pt x="99760" y="23050"/>
                  </a:lnTo>
                  <a:lnTo>
                    <a:pt x="107913" y="18728"/>
                  </a:lnTo>
                  <a:lnTo>
                    <a:pt x="116067" y="14887"/>
                  </a:lnTo>
                  <a:lnTo>
                    <a:pt x="125180" y="11525"/>
                  </a:lnTo>
                  <a:lnTo>
                    <a:pt x="133813" y="8644"/>
                  </a:lnTo>
                  <a:lnTo>
                    <a:pt x="143405" y="5762"/>
                  </a:lnTo>
                  <a:lnTo>
                    <a:pt x="152038" y="3842"/>
                  </a:lnTo>
                  <a:lnTo>
                    <a:pt x="161151" y="2401"/>
                  </a:lnTo>
                  <a:lnTo>
                    <a:pt x="171222" y="4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US"/>
            </a:p>
          </p:txBody>
        </p:sp>
      </p:grpSp>
      <p:sp>
        <p:nvSpPr>
          <p:cNvPr id="24" name="矩形 23"/>
          <p:cNvSpPr/>
          <p:nvPr/>
        </p:nvSpPr>
        <p:spPr>
          <a:xfrm>
            <a:off x="5319875" y="3829478"/>
            <a:ext cx="5365251" cy="1316647"/>
          </a:xfrm>
          <a:prstGeom prst="rect">
            <a:avLst/>
          </a:pr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319875" y="1992461"/>
            <a:ext cx="5365251" cy="1316647"/>
            <a:chOff x="4051004" y="1412557"/>
            <a:chExt cx="6832895" cy="1766573"/>
          </a:xfrm>
        </p:grpSpPr>
        <p:sp>
          <p:nvSpPr>
            <p:cNvPr id="27" name="矩形 26"/>
            <p:cNvSpPr/>
            <p:nvPr/>
          </p:nvSpPr>
          <p:spPr>
            <a:xfrm>
              <a:off x="4051004" y="1412557"/>
              <a:ext cx="6832895" cy="1766573"/>
            </a:xfrm>
            <a:prstGeom prst="rect">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284515" y="1655769"/>
              <a:ext cx="6599383" cy="1280145"/>
            </a:xfrm>
            <a:prstGeom prst="rect">
              <a:avLst/>
            </a:prstGeom>
            <a:noFill/>
          </p:spPr>
          <p:txBody>
            <a:bodyPr wrap="square" rtlCol="0">
              <a:spAutoFit/>
            </a:bodyPr>
            <a:lstStyle/>
            <a:p>
              <a:r>
                <a:rPr lang="zh-CN" altLang="en-US" sz="1400" b="1" kern="0" dirty="0">
                  <a:solidFill>
                    <a:schemeClr val="bg1"/>
                  </a:solidFill>
                  <a:latin typeface="微软雅黑" panose="020B0503020204020204" pitchFamily="34" charset="-122"/>
                  <a:ea typeface="微软雅黑" panose="020B0503020204020204" pitchFamily="34" charset="-122"/>
                </a:rPr>
                <a:t>检查项目：</a:t>
              </a:r>
              <a:endParaRPr lang="en-US" altLang="zh-CN" sz="1400" b="1" kern="0" dirty="0">
                <a:solidFill>
                  <a:schemeClr val="bg1"/>
                </a:solidFill>
                <a:latin typeface="微软雅黑" panose="020B0503020204020204" pitchFamily="34" charset="-122"/>
                <a:ea typeface="微软雅黑" panose="020B0503020204020204" pitchFamily="34" charset="-122"/>
              </a:endParaRPr>
            </a:p>
            <a:p>
              <a:r>
                <a:rPr lang="zh-CN" altLang="en-US" sz="1400" b="1" kern="0" dirty="0">
                  <a:solidFill>
                    <a:schemeClr val="bg1"/>
                  </a:solidFill>
                  <a:latin typeface="微软雅黑" panose="020B0503020204020204" pitchFamily="34" charset="-122"/>
                  <a:ea typeface="微软雅黑" panose="020B0503020204020204" pitchFamily="34" charset="-122"/>
                </a:rPr>
                <a:t>检查时间：</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单击文本框输入检查的结果信息，或者复制粘贴文本信息在此；单击文本框输入检查的结果信息，或者复制粘贴文本信息在此；</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5503230" y="4010747"/>
            <a:ext cx="5012372" cy="954107"/>
          </a:xfrm>
          <a:prstGeom prst="rect">
            <a:avLst/>
          </a:prstGeom>
        </p:spPr>
        <p:txBody>
          <a:bodyPr wrap="square">
            <a:spAutoFit/>
          </a:bodyPr>
          <a:lstStyle/>
          <a:p>
            <a:r>
              <a:rPr lang="zh-CN" altLang="en-US" sz="1400" b="1" kern="0" dirty="0">
                <a:solidFill>
                  <a:schemeClr val="bg1"/>
                </a:solidFill>
                <a:latin typeface="微软雅黑" panose="020B0503020204020204" pitchFamily="34" charset="-122"/>
                <a:ea typeface="微软雅黑" panose="020B0503020204020204" pitchFamily="34" charset="-122"/>
              </a:rPr>
              <a:t>检查项目：</a:t>
            </a:r>
            <a:endParaRPr lang="en-US" altLang="zh-CN" sz="1400" b="1" kern="0" dirty="0">
              <a:solidFill>
                <a:schemeClr val="bg1"/>
              </a:solidFill>
              <a:latin typeface="微软雅黑" panose="020B0503020204020204" pitchFamily="34" charset="-122"/>
              <a:ea typeface="微软雅黑" panose="020B0503020204020204" pitchFamily="34" charset="-122"/>
            </a:endParaRPr>
          </a:p>
          <a:p>
            <a:r>
              <a:rPr lang="zh-CN" altLang="en-US" sz="1400" b="1" kern="0" dirty="0">
                <a:solidFill>
                  <a:schemeClr val="bg1"/>
                </a:solidFill>
                <a:latin typeface="微软雅黑" panose="020B0503020204020204" pitchFamily="34" charset="-122"/>
                <a:ea typeface="微软雅黑" panose="020B0503020204020204" pitchFamily="34" charset="-122"/>
              </a:rPr>
              <a:t>检查时间：</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单击文本框输入检查的结果信息，或者复制粘贴文本信息在此；单击文本框输入检查的结果信息，或者复制粘贴文本信息在此；</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9" name="文本框 18"/>
          <p:cNvSpPr txBox="1"/>
          <p:nvPr/>
        </p:nvSpPr>
        <p:spPr>
          <a:xfrm>
            <a:off x="158750" y="1207135"/>
            <a:ext cx="11683365" cy="4878705"/>
          </a:xfrm>
          <a:prstGeom prst="rect">
            <a:avLst/>
          </a:prstGeom>
          <a:solidFill>
            <a:schemeClr val="bg1">
              <a:alpha val="45000"/>
            </a:schemeClr>
          </a:solidFill>
        </p:spPr>
        <p:txBody>
          <a:bodyPr wrap="square" rtlCol="0">
            <a:noAutofit/>
          </a:bodyPr>
          <a:lstStyle/>
          <a:p>
            <a:endParaRPr lang="zh-CN" altLang="en-US" dirty="0"/>
          </a:p>
        </p:txBody>
      </p:sp>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2" y="690306"/>
            <a:ext cx="3184393" cy="369332"/>
          </a:xfrm>
          <a:prstGeom prst="rect">
            <a:avLst/>
          </a:prstGeom>
        </p:spPr>
        <p:txBody>
          <a:bodyPr wrap="square">
            <a:spAutoFit/>
          </a:bodyPr>
          <a:lstStyle/>
          <a:p>
            <a:pPr>
              <a:defRPr/>
            </a:pPr>
            <a:r>
              <a:rPr lang="zh-CN" altLang="en-US" b="1" dirty="0">
                <a:solidFill>
                  <a:schemeClr val="tx1">
                    <a:lumMod val="50000"/>
                    <a:lumOff val="50000"/>
                  </a:schemeClr>
                </a:solidFill>
                <a:cs typeface="+mn-ea"/>
                <a:sym typeface="+mn-lt"/>
              </a:rPr>
              <a:t>三：评分</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2" name="组合 1"/>
          <p:cNvGrpSpPr/>
          <p:nvPr/>
        </p:nvGrpSpPr>
        <p:grpSpPr>
          <a:xfrm>
            <a:off x="999244" y="1506203"/>
            <a:ext cx="10311130" cy="4580255"/>
            <a:chOff x="1948" y="1973"/>
            <a:chExt cx="16238" cy="7213"/>
          </a:xfrm>
        </p:grpSpPr>
        <p:grpSp>
          <p:nvGrpSpPr>
            <p:cNvPr id="4" name="组合 3"/>
            <p:cNvGrpSpPr/>
            <p:nvPr/>
          </p:nvGrpSpPr>
          <p:grpSpPr>
            <a:xfrm>
              <a:off x="2420" y="2426"/>
              <a:ext cx="6879" cy="1289"/>
              <a:chOff x="5722925" y="3841366"/>
              <a:chExt cx="4368121" cy="818347"/>
            </a:xfrm>
          </p:grpSpPr>
          <p:grpSp>
            <p:nvGrpSpPr>
              <p:cNvPr id="74" name="íṧḻïḑè"/>
              <p:cNvGrpSpPr/>
              <p:nvPr/>
            </p:nvGrpSpPr>
            <p:grpSpPr>
              <a:xfrm>
                <a:off x="5722925" y="3847640"/>
                <a:ext cx="4000373" cy="812073"/>
                <a:chOff x="5377565" y="2820948"/>
                <a:chExt cx="3779313" cy="812073"/>
              </a:xfrm>
            </p:grpSpPr>
            <p:sp>
              <p:nvSpPr>
                <p:cNvPr id="75" name="íṣ1íďê"/>
                <p:cNvSpPr/>
                <p:nvPr/>
              </p:nvSpPr>
              <p:spPr bwMode="auto">
                <a:xfrm rot="10800000">
                  <a:off x="5377565" y="2820948"/>
                  <a:ext cx="3779313" cy="812073"/>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016D9B"/>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6" name="ïṥḻïďè"/>
                <p:cNvSpPr/>
                <p:nvPr/>
              </p:nvSpPr>
              <p:spPr bwMode="auto">
                <a:xfrm>
                  <a:off x="5576900" y="3034022"/>
                  <a:ext cx="351034" cy="386052"/>
                </a:xfrm>
                <a:custGeom>
                  <a:avLst/>
                  <a:gdLst>
                    <a:gd name="T0" fmla="*/ 240 w 2506"/>
                    <a:gd name="T1" fmla="*/ 0 h 2760"/>
                    <a:gd name="T2" fmla="*/ 240 w 2506"/>
                    <a:gd name="T3" fmla="*/ 387 h 2760"/>
                    <a:gd name="T4" fmla="*/ 0 w 2506"/>
                    <a:gd name="T5" fmla="*/ 387 h 2760"/>
                    <a:gd name="T6" fmla="*/ 0 w 2506"/>
                    <a:gd name="T7" fmla="*/ 840 h 2760"/>
                    <a:gd name="T8" fmla="*/ 240 w 2506"/>
                    <a:gd name="T9" fmla="*/ 840 h 2760"/>
                    <a:gd name="T10" fmla="*/ 240 w 2506"/>
                    <a:gd name="T11" fmla="*/ 1160 h 2760"/>
                    <a:gd name="T12" fmla="*/ 0 w 2506"/>
                    <a:gd name="T13" fmla="*/ 1160 h 2760"/>
                    <a:gd name="T14" fmla="*/ 0 w 2506"/>
                    <a:gd name="T15" fmla="*/ 1613 h 2760"/>
                    <a:gd name="T16" fmla="*/ 240 w 2506"/>
                    <a:gd name="T17" fmla="*/ 1613 h 2760"/>
                    <a:gd name="T18" fmla="*/ 240 w 2506"/>
                    <a:gd name="T19" fmla="*/ 1933 h 2760"/>
                    <a:gd name="T20" fmla="*/ 0 w 2506"/>
                    <a:gd name="T21" fmla="*/ 1933 h 2760"/>
                    <a:gd name="T22" fmla="*/ 0 w 2506"/>
                    <a:gd name="T23" fmla="*/ 2387 h 2760"/>
                    <a:gd name="T24" fmla="*/ 240 w 2506"/>
                    <a:gd name="T25" fmla="*/ 2387 h 2760"/>
                    <a:gd name="T26" fmla="*/ 240 w 2506"/>
                    <a:gd name="T27" fmla="*/ 2760 h 2760"/>
                    <a:gd name="T28" fmla="*/ 2506 w 2506"/>
                    <a:gd name="T29" fmla="*/ 2760 h 2760"/>
                    <a:gd name="T30" fmla="*/ 2506 w 2506"/>
                    <a:gd name="T31" fmla="*/ 0 h 2760"/>
                    <a:gd name="T32" fmla="*/ 240 w 2506"/>
                    <a:gd name="T33" fmla="*/ 0 h 2760"/>
                    <a:gd name="T34" fmla="*/ 573 w 2506"/>
                    <a:gd name="T35" fmla="*/ 773 h 2760"/>
                    <a:gd name="T36" fmla="*/ 826 w 2506"/>
                    <a:gd name="T37" fmla="*/ 773 h 2760"/>
                    <a:gd name="T38" fmla="*/ 826 w 2506"/>
                    <a:gd name="T39" fmla="*/ 533 h 2760"/>
                    <a:gd name="T40" fmla="*/ 1066 w 2506"/>
                    <a:gd name="T41" fmla="*/ 533 h 2760"/>
                    <a:gd name="T42" fmla="*/ 1066 w 2506"/>
                    <a:gd name="T43" fmla="*/ 773 h 2760"/>
                    <a:gd name="T44" fmla="*/ 1306 w 2506"/>
                    <a:gd name="T45" fmla="*/ 773 h 2760"/>
                    <a:gd name="T46" fmla="*/ 1306 w 2506"/>
                    <a:gd name="T47" fmla="*/ 1013 h 2760"/>
                    <a:gd name="T48" fmla="*/ 1066 w 2506"/>
                    <a:gd name="T49" fmla="*/ 1013 h 2760"/>
                    <a:gd name="T50" fmla="*/ 1066 w 2506"/>
                    <a:gd name="T51" fmla="*/ 1267 h 2760"/>
                    <a:gd name="T52" fmla="*/ 826 w 2506"/>
                    <a:gd name="T53" fmla="*/ 1267 h 2760"/>
                    <a:gd name="T54" fmla="*/ 826 w 2506"/>
                    <a:gd name="T55" fmla="*/ 1013 h 2760"/>
                    <a:gd name="T56" fmla="*/ 573 w 2506"/>
                    <a:gd name="T57" fmla="*/ 1013 h 2760"/>
                    <a:gd name="T58" fmla="*/ 573 w 2506"/>
                    <a:gd name="T59" fmla="*/ 773 h 2760"/>
                    <a:gd name="T60" fmla="*/ 2173 w 2506"/>
                    <a:gd name="T61" fmla="*/ 2293 h 2760"/>
                    <a:gd name="T62" fmla="*/ 573 w 2506"/>
                    <a:gd name="T63" fmla="*/ 2293 h 2760"/>
                    <a:gd name="T64" fmla="*/ 573 w 2506"/>
                    <a:gd name="T65" fmla="*/ 2067 h 2760"/>
                    <a:gd name="T66" fmla="*/ 2173 w 2506"/>
                    <a:gd name="T67" fmla="*/ 2067 h 2760"/>
                    <a:gd name="T68" fmla="*/ 2173 w 2506"/>
                    <a:gd name="T69" fmla="*/ 2293 h 2760"/>
                    <a:gd name="T70" fmla="*/ 2173 w 2506"/>
                    <a:gd name="T71" fmla="*/ 1787 h 2760"/>
                    <a:gd name="T72" fmla="*/ 573 w 2506"/>
                    <a:gd name="T73" fmla="*/ 1787 h 2760"/>
                    <a:gd name="T74" fmla="*/ 573 w 2506"/>
                    <a:gd name="T75" fmla="*/ 1560 h 2760"/>
                    <a:gd name="T76" fmla="*/ 2173 w 2506"/>
                    <a:gd name="T77" fmla="*/ 1560 h 2760"/>
                    <a:gd name="T78" fmla="*/ 2173 w 2506"/>
                    <a:gd name="T79" fmla="*/ 1787 h 2760"/>
                    <a:gd name="T80" fmla="*/ 2173 w 2506"/>
                    <a:gd name="T81" fmla="*/ 1267 h 2760"/>
                    <a:gd name="T82" fmla="*/ 1520 w 2506"/>
                    <a:gd name="T83" fmla="*/ 1267 h 2760"/>
                    <a:gd name="T84" fmla="*/ 1520 w 2506"/>
                    <a:gd name="T85" fmla="*/ 1040 h 2760"/>
                    <a:gd name="T86" fmla="*/ 2173 w 2506"/>
                    <a:gd name="T87" fmla="*/ 1040 h 2760"/>
                    <a:gd name="T88" fmla="*/ 2173 w 2506"/>
                    <a:gd name="T89" fmla="*/ 1267 h 2760"/>
                    <a:gd name="T90" fmla="*/ 2173 w 2506"/>
                    <a:gd name="T91" fmla="*/ 760 h 2760"/>
                    <a:gd name="T92" fmla="*/ 1520 w 2506"/>
                    <a:gd name="T93" fmla="*/ 760 h 2760"/>
                    <a:gd name="T94" fmla="*/ 1520 w 2506"/>
                    <a:gd name="T95" fmla="*/ 533 h 2760"/>
                    <a:gd name="T96" fmla="*/ 2173 w 2506"/>
                    <a:gd name="T97" fmla="*/ 533 h 2760"/>
                    <a:gd name="T98" fmla="*/ 2173 w 2506"/>
                    <a:gd name="T99" fmla="*/ 760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6" h="2760">
                      <a:moveTo>
                        <a:pt x="240" y="0"/>
                      </a:moveTo>
                      <a:lnTo>
                        <a:pt x="240" y="387"/>
                      </a:lnTo>
                      <a:lnTo>
                        <a:pt x="0" y="387"/>
                      </a:lnTo>
                      <a:lnTo>
                        <a:pt x="0" y="840"/>
                      </a:lnTo>
                      <a:lnTo>
                        <a:pt x="240" y="840"/>
                      </a:lnTo>
                      <a:lnTo>
                        <a:pt x="240" y="1160"/>
                      </a:lnTo>
                      <a:lnTo>
                        <a:pt x="0" y="1160"/>
                      </a:lnTo>
                      <a:lnTo>
                        <a:pt x="0" y="1613"/>
                      </a:lnTo>
                      <a:lnTo>
                        <a:pt x="240" y="1613"/>
                      </a:lnTo>
                      <a:lnTo>
                        <a:pt x="240" y="1933"/>
                      </a:lnTo>
                      <a:lnTo>
                        <a:pt x="0" y="1933"/>
                      </a:lnTo>
                      <a:lnTo>
                        <a:pt x="0" y="2387"/>
                      </a:lnTo>
                      <a:lnTo>
                        <a:pt x="240" y="2387"/>
                      </a:lnTo>
                      <a:lnTo>
                        <a:pt x="240" y="2760"/>
                      </a:lnTo>
                      <a:lnTo>
                        <a:pt x="2506" y="2760"/>
                      </a:lnTo>
                      <a:lnTo>
                        <a:pt x="2506" y="0"/>
                      </a:lnTo>
                      <a:lnTo>
                        <a:pt x="240" y="0"/>
                      </a:lnTo>
                      <a:close/>
                      <a:moveTo>
                        <a:pt x="573" y="773"/>
                      </a:moveTo>
                      <a:lnTo>
                        <a:pt x="826" y="773"/>
                      </a:lnTo>
                      <a:lnTo>
                        <a:pt x="826" y="533"/>
                      </a:lnTo>
                      <a:lnTo>
                        <a:pt x="1066" y="533"/>
                      </a:lnTo>
                      <a:lnTo>
                        <a:pt x="1066" y="773"/>
                      </a:lnTo>
                      <a:lnTo>
                        <a:pt x="1306" y="773"/>
                      </a:lnTo>
                      <a:lnTo>
                        <a:pt x="1306" y="1013"/>
                      </a:lnTo>
                      <a:lnTo>
                        <a:pt x="1066" y="1013"/>
                      </a:lnTo>
                      <a:lnTo>
                        <a:pt x="1066" y="1267"/>
                      </a:lnTo>
                      <a:lnTo>
                        <a:pt x="826" y="1267"/>
                      </a:lnTo>
                      <a:lnTo>
                        <a:pt x="826" y="1013"/>
                      </a:lnTo>
                      <a:lnTo>
                        <a:pt x="573" y="1013"/>
                      </a:lnTo>
                      <a:lnTo>
                        <a:pt x="573" y="773"/>
                      </a:lnTo>
                      <a:close/>
                      <a:moveTo>
                        <a:pt x="2173" y="2293"/>
                      </a:moveTo>
                      <a:lnTo>
                        <a:pt x="573" y="2293"/>
                      </a:lnTo>
                      <a:lnTo>
                        <a:pt x="573" y="2067"/>
                      </a:lnTo>
                      <a:lnTo>
                        <a:pt x="2173" y="2067"/>
                      </a:lnTo>
                      <a:lnTo>
                        <a:pt x="2173" y="2293"/>
                      </a:lnTo>
                      <a:close/>
                      <a:moveTo>
                        <a:pt x="2173" y="1787"/>
                      </a:moveTo>
                      <a:lnTo>
                        <a:pt x="573" y="1787"/>
                      </a:lnTo>
                      <a:lnTo>
                        <a:pt x="573" y="1560"/>
                      </a:lnTo>
                      <a:lnTo>
                        <a:pt x="2173" y="1560"/>
                      </a:lnTo>
                      <a:lnTo>
                        <a:pt x="2173" y="1787"/>
                      </a:lnTo>
                      <a:close/>
                      <a:moveTo>
                        <a:pt x="2173" y="1267"/>
                      </a:moveTo>
                      <a:lnTo>
                        <a:pt x="1520" y="1267"/>
                      </a:lnTo>
                      <a:lnTo>
                        <a:pt x="1520" y="1040"/>
                      </a:lnTo>
                      <a:lnTo>
                        <a:pt x="2173" y="1040"/>
                      </a:lnTo>
                      <a:lnTo>
                        <a:pt x="2173" y="1267"/>
                      </a:lnTo>
                      <a:close/>
                      <a:moveTo>
                        <a:pt x="2173" y="760"/>
                      </a:moveTo>
                      <a:lnTo>
                        <a:pt x="1520" y="760"/>
                      </a:lnTo>
                      <a:lnTo>
                        <a:pt x="1520" y="533"/>
                      </a:lnTo>
                      <a:lnTo>
                        <a:pt x="2173" y="533"/>
                      </a:lnTo>
                      <a:lnTo>
                        <a:pt x="2173" y="760"/>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102" name="文本框 101"/>
              <p:cNvSpPr txBox="1"/>
              <p:nvPr/>
            </p:nvSpPr>
            <p:spPr>
              <a:xfrm>
                <a:off x="7161945" y="3841366"/>
                <a:ext cx="2929101" cy="338554"/>
              </a:xfrm>
              <a:prstGeom prst="rect">
                <a:avLst/>
              </a:prstGeom>
              <a:noFill/>
            </p:spPr>
            <p:txBody>
              <a:bodyPr wrap="square" rtlCol="0">
                <a:spAutoFit/>
              </a:bodyPr>
              <a:lstStyle/>
              <a:p>
                <a:r>
                  <a:rPr lang="zh-CN" altLang="en-US" sz="1600" dirty="0">
                    <a:solidFill>
                      <a:schemeClr val="tx1">
                        <a:lumMod val="50000"/>
                        <a:lumOff val="50000"/>
                      </a:schemeClr>
                    </a:solidFill>
                  </a:rPr>
                  <a:t>念珠菌</a:t>
                </a:r>
                <a:r>
                  <a:rPr lang="en-US" altLang="zh-CN" sz="1600" dirty="0">
                    <a:solidFill>
                      <a:schemeClr val="tx1">
                        <a:lumMod val="50000"/>
                        <a:lumOff val="50000"/>
                      </a:schemeClr>
                    </a:solidFill>
                  </a:rPr>
                  <a:t>CS</a:t>
                </a:r>
                <a:r>
                  <a:rPr lang="zh-CN" altLang="en-US" sz="1600" dirty="0">
                    <a:solidFill>
                      <a:schemeClr val="tx1">
                        <a:lumMod val="50000"/>
                        <a:lumOff val="50000"/>
                      </a:schemeClr>
                    </a:solidFill>
                  </a:rPr>
                  <a:t>评分</a:t>
                </a:r>
                <a:endParaRPr lang="zh-CN" altLang="en-US" sz="1600" dirty="0">
                  <a:solidFill>
                    <a:schemeClr val="tx1">
                      <a:lumMod val="50000"/>
                      <a:lumOff val="50000"/>
                    </a:schemeClr>
                  </a:solidFill>
                </a:endParaRPr>
              </a:p>
            </p:txBody>
          </p:sp>
        </p:grpSp>
        <p:grpSp>
          <p:nvGrpSpPr>
            <p:cNvPr id="3" name="组合 2"/>
            <p:cNvGrpSpPr/>
            <p:nvPr/>
          </p:nvGrpSpPr>
          <p:grpSpPr>
            <a:xfrm>
              <a:off x="10307" y="7907"/>
              <a:ext cx="6300" cy="1279"/>
              <a:chOff x="2174709" y="5056076"/>
              <a:chExt cx="4000373" cy="812073"/>
            </a:xfrm>
          </p:grpSpPr>
          <p:grpSp>
            <p:nvGrpSpPr>
              <p:cNvPr id="97" name="ïṥļîḍe"/>
              <p:cNvGrpSpPr/>
              <p:nvPr/>
            </p:nvGrpSpPr>
            <p:grpSpPr>
              <a:xfrm>
                <a:off x="2174709" y="5056076"/>
                <a:ext cx="4000373" cy="812073"/>
                <a:chOff x="2070992" y="4029384"/>
                <a:chExt cx="3779313" cy="812073"/>
              </a:xfrm>
            </p:grpSpPr>
            <p:sp>
              <p:nvSpPr>
                <p:cNvPr id="98" name="ïsliḋè"/>
                <p:cNvSpPr/>
                <p:nvPr/>
              </p:nvSpPr>
              <p:spPr bwMode="auto">
                <a:xfrm>
                  <a:off x="2070992" y="4029384"/>
                  <a:ext cx="3779313" cy="812073"/>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00B7FD"/>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9" name="iŝlídê"/>
                <p:cNvSpPr/>
                <p:nvPr/>
              </p:nvSpPr>
              <p:spPr bwMode="auto">
                <a:xfrm>
                  <a:off x="5272539" y="4246964"/>
                  <a:ext cx="383010" cy="268164"/>
                </a:xfrm>
                <a:custGeom>
                  <a:avLst/>
                  <a:gdLst>
                    <a:gd name="connsiteX0" fmla="*/ 105649 w 607639"/>
                    <a:gd name="connsiteY0" fmla="*/ 329721 h 425439"/>
                    <a:gd name="connsiteX1" fmla="*/ 105649 w 607639"/>
                    <a:gd name="connsiteY1" fmla="*/ 351140 h 425439"/>
                    <a:gd name="connsiteX2" fmla="*/ 501990 w 607639"/>
                    <a:gd name="connsiteY2" fmla="*/ 351140 h 425439"/>
                    <a:gd name="connsiteX3" fmla="*/ 501990 w 607639"/>
                    <a:gd name="connsiteY3" fmla="*/ 329721 h 425439"/>
                    <a:gd name="connsiteX4" fmla="*/ 529315 w 607639"/>
                    <a:gd name="connsiteY4" fmla="*/ 220495 h 425439"/>
                    <a:gd name="connsiteX5" fmla="*/ 529315 w 607639"/>
                    <a:gd name="connsiteY5" fmla="*/ 398066 h 425439"/>
                    <a:gd name="connsiteX6" fmla="*/ 580226 w 607639"/>
                    <a:gd name="connsiteY6" fmla="*/ 398066 h 425439"/>
                    <a:gd name="connsiteX7" fmla="*/ 580226 w 607639"/>
                    <a:gd name="connsiteY7" fmla="*/ 220495 h 425439"/>
                    <a:gd name="connsiteX8" fmla="*/ 271021 w 607639"/>
                    <a:gd name="connsiteY8" fmla="*/ 220495 h 425439"/>
                    <a:gd name="connsiteX9" fmla="*/ 271021 w 607639"/>
                    <a:gd name="connsiteY9" fmla="*/ 302437 h 425439"/>
                    <a:gd name="connsiteX10" fmla="*/ 501990 w 607639"/>
                    <a:gd name="connsiteY10" fmla="*/ 302437 h 425439"/>
                    <a:gd name="connsiteX11" fmla="*/ 501990 w 607639"/>
                    <a:gd name="connsiteY11" fmla="*/ 220495 h 425439"/>
                    <a:gd name="connsiteX12" fmla="*/ 105649 w 607639"/>
                    <a:gd name="connsiteY12" fmla="*/ 220495 h 425439"/>
                    <a:gd name="connsiteX13" fmla="*/ 105649 w 607639"/>
                    <a:gd name="connsiteY13" fmla="*/ 302437 h 425439"/>
                    <a:gd name="connsiteX14" fmla="*/ 243697 w 607639"/>
                    <a:gd name="connsiteY14" fmla="*/ 302437 h 425439"/>
                    <a:gd name="connsiteX15" fmla="*/ 243697 w 607639"/>
                    <a:gd name="connsiteY15" fmla="*/ 220495 h 425439"/>
                    <a:gd name="connsiteX16" fmla="*/ 126833 w 607639"/>
                    <a:gd name="connsiteY16" fmla="*/ 150817 h 425439"/>
                    <a:gd name="connsiteX17" fmla="*/ 105649 w 607639"/>
                    <a:gd name="connsiteY17" fmla="*/ 171969 h 425439"/>
                    <a:gd name="connsiteX18" fmla="*/ 126833 w 607639"/>
                    <a:gd name="connsiteY18" fmla="*/ 193210 h 425439"/>
                    <a:gd name="connsiteX19" fmla="*/ 181304 w 607639"/>
                    <a:gd name="connsiteY19" fmla="*/ 193210 h 425439"/>
                    <a:gd name="connsiteX20" fmla="*/ 202487 w 607639"/>
                    <a:gd name="connsiteY20" fmla="*/ 171969 h 425439"/>
                    <a:gd name="connsiteX21" fmla="*/ 181304 w 607639"/>
                    <a:gd name="connsiteY21" fmla="*/ 150817 h 425439"/>
                    <a:gd name="connsiteX22" fmla="*/ 27325 w 607639"/>
                    <a:gd name="connsiteY22" fmla="*/ 123888 h 425439"/>
                    <a:gd name="connsiteX23" fmla="*/ 27325 w 607639"/>
                    <a:gd name="connsiteY23" fmla="*/ 398066 h 425439"/>
                    <a:gd name="connsiteX24" fmla="*/ 78236 w 607639"/>
                    <a:gd name="connsiteY24" fmla="*/ 398066 h 425439"/>
                    <a:gd name="connsiteX25" fmla="*/ 78236 w 607639"/>
                    <a:gd name="connsiteY25" fmla="*/ 123888 h 425439"/>
                    <a:gd name="connsiteX26" fmla="*/ 13707 w 607639"/>
                    <a:gd name="connsiteY26" fmla="*/ 96604 h 425439"/>
                    <a:gd name="connsiteX27" fmla="*/ 91943 w 607639"/>
                    <a:gd name="connsiteY27" fmla="*/ 96604 h 425439"/>
                    <a:gd name="connsiteX28" fmla="*/ 105649 w 607639"/>
                    <a:gd name="connsiteY28" fmla="*/ 110291 h 425439"/>
                    <a:gd name="connsiteX29" fmla="*/ 105649 w 607639"/>
                    <a:gd name="connsiteY29" fmla="*/ 128421 h 425439"/>
                    <a:gd name="connsiteX30" fmla="*/ 181304 w 607639"/>
                    <a:gd name="connsiteY30" fmla="*/ 123533 h 425439"/>
                    <a:gd name="connsiteX31" fmla="*/ 225005 w 607639"/>
                    <a:gd name="connsiteY31" fmla="*/ 193210 h 425439"/>
                    <a:gd name="connsiteX32" fmla="*/ 593932 w 607639"/>
                    <a:gd name="connsiteY32" fmla="*/ 193210 h 425439"/>
                    <a:gd name="connsiteX33" fmla="*/ 607639 w 607639"/>
                    <a:gd name="connsiteY33" fmla="*/ 206808 h 425439"/>
                    <a:gd name="connsiteX34" fmla="*/ 607639 w 607639"/>
                    <a:gd name="connsiteY34" fmla="*/ 411752 h 425439"/>
                    <a:gd name="connsiteX35" fmla="*/ 593932 w 607639"/>
                    <a:gd name="connsiteY35" fmla="*/ 425439 h 425439"/>
                    <a:gd name="connsiteX36" fmla="*/ 515697 w 607639"/>
                    <a:gd name="connsiteY36" fmla="*/ 425439 h 425439"/>
                    <a:gd name="connsiteX37" fmla="*/ 501990 w 607639"/>
                    <a:gd name="connsiteY37" fmla="*/ 411752 h 425439"/>
                    <a:gd name="connsiteX38" fmla="*/ 501990 w 607639"/>
                    <a:gd name="connsiteY38" fmla="*/ 378424 h 425439"/>
                    <a:gd name="connsiteX39" fmla="*/ 105649 w 607639"/>
                    <a:gd name="connsiteY39" fmla="*/ 378424 h 425439"/>
                    <a:gd name="connsiteX40" fmla="*/ 105649 w 607639"/>
                    <a:gd name="connsiteY40" fmla="*/ 411752 h 425439"/>
                    <a:gd name="connsiteX41" fmla="*/ 91943 w 607639"/>
                    <a:gd name="connsiteY41" fmla="*/ 425439 h 425439"/>
                    <a:gd name="connsiteX42" fmla="*/ 13707 w 607639"/>
                    <a:gd name="connsiteY42" fmla="*/ 425439 h 425439"/>
                    <a:gd name="connsiteX43" fmla="*/ 0 w 607639"/>
                    <a:gd name="connsiteY43" fmla="*/ 411752 h 425439"/>
                    <a:gd name="connsiteX44" fmla="*/ 0 w 607639"/>
                    <a:gd name="connsiteY44" fmla="*/ 110291 h 425439"/>
                    <a:gd name="connsiteX45" fmla="*/ 13707 w 607639"/>
                    <a:gd name="connsiteY45" fmla="*/ 96604 h 425439"/>
                    <a:gd name="connsiteX46" fmla="*/ 341498 w 607639"/>
                    <a:gd name="connsiteY46" fmla="*/ 0 h 425439"/>
                    <a:gd name="connsiteX47" fmla="*/ 376206 w 607639"/>
                    <a:gd name="connsiteY47" fmla="*/ 0 h 425439"/>
                    <a:gd name="connsiteX48" fmla="*/ 383236 w 607639"/>
                    <a:gd name="connsiteY48" fmla="*/ 7109 h 425439"/>
                    <a:gd name="connsiteX49" fmla="*/ 383236 w 607639"/>
                    <a:gd name="connsiteY49" fmla="*/ 37143 h 425439"/>
                    <a:gd name="connsiteX50" fmla="*/ 390356 w 607639"/>
                    <a:gd name="connsiteY50" fmla="*/ 44252 h 425439"/>
                    <a:gd name="connsiteX51" fmla="*/ 420436 w 607639"/>
                    <a:gd name="connsiteY51" fmla="*/ 44252 h 425439"/>
                    <a:gd name="connsiteX52" fmla="*/ 427556 w 607639"/>
                    <a:gd name="connsiteY52" fmla="*/ 51271 h 425439"/>
                    <a:gd name="connsiteX53" fmla="*/ 427556 w 607639"/>
                    <a:gd name="connsiteY53" fmla="*/ 85926 h 425439"/>
                    <a:gd name="connsiteX54" fmla="*/ 420436 w 607639"/>
                    <a:gd name="connsiteY54" fmla="*/ 92946 h 425439"/>
                    <a:gd name="connsiteX55" fmla="*/ 390356 w 607639"/>
                    <a:gd name="connsiteY55" fmla="*/ 92946 h 425439"/>
                    <a:gd name="connsiteX56" fmla="*/ 383236 w 607639"/>
                    <a:gd name="connsiteY56" fmla="*/ 100055 h 425439"/>
                    <a:gd name="connsiteX57" fmla="*/ 383236 w 607639"/>
                    <a:gd name="connsiteY57" fmla="*/ 130089 h 425439"/>
                    <a:gd name="connsiteX58" fmla="*/ 376206 w 607639"/>
                    <a:gd name="connsiteY58" fmla="*/ 137109 h 425439"/>
                    <a:gd name="connsiteX59" fmla="*/ 341498 w 607639"/>
                    <a:gd name="connsiteY59" fmla="*/ 137109 h 425439"/>
                    <a:gd name="connsiteX60" fmla="*/ 334467 w 607639"/>
                    <a:gd name="connsiteY60" fmla="*/ 130089 h 425439"/>
                    <a:gd name="connsiteX61" fmla="*/ 334467 w 607639"/>
                    <a:gd name="connsiteY61" fmla="*/ 100055 h 425439"/>
                    <a:gd name="connsiteX62" fmla="*/ 327347 w 607639"/>
                    <a:gd name="connsiteY62" fmla="*/ 92946 h 425439"/>
                    <a:gd name="connsiteX63" fmla="*/ 297267 w 607639"/>
                    <a:gd name="connsiteY63" fmla="*/ 92946 h 425439"/>
                    <a:gd name="connsiteX64" fmla="*/ 290236 w 607639"/>
                    <a:gd name="connsiteY64" fmla="*/ 85926 h 425439"/>
                    <a:gd name="connsiteX65" fmla="*/ 290236 w 607639"/>
                    <a:gd name="connsiteY65" fmla="*/ 51271 h 425439"/>
                    <a:gd name="connsiteX66" fmla="*/ 297267 w 607639"/>
                    <a:gd name="connsiteY66" fmla="*/ 44252 h 425439"/>
                    <a:gd name="connsiteX67" fmla="*/ 327347 w 607639"/>
                    <a:gd name="connsiteY67" fmla="*/ 44252 h 425439"/>
                    <a:gd name="connsiteX68" fmla="*/ 334467 w 607639"/>
                    <a:gd name="connsiteY68" fmla="*/ 37143 h 425439"/>
                    <a:gd name="connsiteX69" fmla="*/ 334467 w 607639"/>
                    <a:gd name="connsiteY69" fmla="*/ 7109 h 425439"/>
                    <a:gd name="connsiteX70" fmla="*/ 341498 w 607639"/>
                    <a:gd name="connsiteY70" fmla="*/ 0 h 42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639" h="425439">
                      <a:moveTo>
                        <a:pt x="105649" y="329721"/>
                      </a:moveTo>
                      <a:lnTo>
                        <a:pt x="105649" y="351140"/>
                      </a:lnTo>
                      <a:lnTo>
                        <a:pt x="501990" y="351140"/>
                      </a:lnTo>
                      <a:lnTo>
                        <a:pt x="501990" y="329721"/>
                      </a:lnTo>
                      <a:close/>
                      <a:moveTo>
                        <a:pt x="529315" y="220495"/>
                      </a:moveTo>
                      <a:lnTo>
                        <a:pt x="529315" y="398066"/>
                      </a:lnTo>
                      <a:lnTo>
                        <a:pt x="580226" y="398066"/>
                      </a:lnTo>
                      <a:lnTo>
                        <a:pt x="580226" y="220495"/>
                      </a:lnTo>
                      <a:close/>
                      <a:moveTo>
                        <a:pt x="271021" y="220495"/>
                      </a:moveTo>
                      <a:lnTo>
                        <a:pt x="271021" y="302437"/>
                      </a:lnTo>
                      <a:lnTo>
                        <a:pt x="501990" y="302437"/>
                      </a:lnTo>
                      <a:lnTo>
                        <a:pt x="501990" y="220495"/>
                      </a:lnTo>
                      <a:close/>
                      <a:moveTo>
                        <a:pt x="105649" y="220495"/>
                      </a:moveTo>
                      <a:lnTo>
                        <a:pt x="105649" y="302437"/>
                      </a:lnTo>
                      <a:lnTo>
                        <a:pt x="243697" y="302437"/>
                      </a:lnTo>
                      <a:lnTo>
                        <a:pt x="243697" y="220495"/>
                      </a:lnTo>
                      <a:close/>
                      <a:moveTo>
                        <a:pt x="126833" y="150817"/>
                      </a:moveTo>
                      <a:cubicBezTo>
                        <a:pt x="115173" y="150817"/>
                        <a:pt x="105649" y="160327"/>
                        <a:pt x="105649" y="171969"/>
                      </a:cubicBezTo>
                      <a:cubicBezTo>
                        <a:pt x="105649" y="183701"/>
                        <a:pt x="115173" y="193210"/>
                        <a:pt x="126833" y="193210"/>
                      </a:cubicBezTo>
                      <a:lnTo>
                        <a:pt x="181304" y="193210"/>
                      </a:lnTo>
                      <a:cubicBezTo>
                        <a:pt x="192964" y="193210"/>
                        <a:pt x="202487" y="183701"/>
                        <a:pt x="202487" y="171969"/>
                      </a:cubicBezTo>
                      <a:cubicBezTo>
                        <a:pt x="202487" y="160327"/>
                        <a:pt x="192964" y="150817"/>
                        <a:pt x="181304" y="150817"/>
                      </a:cubicBezTo>
                      <a:close/>
                      <a:moveTo>
                        <a:pt x="27325" y="123888"/>
                      </a:moveTo>
                      <a:lnTo>
                        <a:pt x="27325" y="398066"/>
                      </a:lnTo>
                      <a:lnTo>
                        <a:pt x="78236" y="398066"/>
                      </a:lnTo>
                      <a:cubicBezTo>
                        <a:pt x="78236" y="395399"/>
                        <a:pt x="78236" y="126021"/>
                        <a:pt x="78236" y="123888"/>
                      </a:cubicBezTo>
                      <a:close/>
                      <a:moveTo>
                        <a:pt x="13707" y="96604"/>
                      </a:moveTo>
                      <a:lnTo>
                        <a:pt x="91943" y="96604"/>
                      </a:lnTo>
                      <a:cubicBezTo>
                        <a:pt x="99508" y="96604"/>
                        <a:pt x="105649" y="102736"/>
                        <a:pt x="105649" y="110291"/>
                      </a:cubicBezTo>
                      <a:lnTo>
                        <a:pt x="105649" y="128421"/>
                      </a:lnTo>
                      <a:cubicBezTo>
                        <a:pt x="118466" y="122111"/>
                        <a:pt x="122916" y="123533"/>
                        <a:pt x="181304" y="123533"/>
                      </a:cubicBezTo>
                      <a:cubicBezTo>
                        <a:pt x="217084" y="123533"/>
                        <a:pt x="240670" y="161127"/>
                        <a:pt x="225005" y="193210"/>
                      </a:cubicBezTo>
                      <a:lnTo>
                        <a:pt x="593932" y="193210"/>
                      </a:lnTo>
                      <a:cubicBezTo>
                        <a:pt x="601498" y="193210"/>
                        <a:pt x="607639" y="199343"/>
                        <a:pt x="607639" y="206808"/>
                      </a:cubicBezTo>
                      <a:lnTo>
                        <a:pt x="607639" y="411752"/>
                      </a:lnTo>
                      <a:cubicBezTo>
                        <a:pt x="607639" y="419307"/>
                        <a:pt x="601498" y="425439"/>
                        <a:pt x="593932" y="425439"/>
                      </a:cubicBezTo>
                      <a:lnTo>
                        <a:pt x="515697" y="425439"/>
                      </a:lnTo>
                      <a:cubicBezTo>
                        <a:pt x="508131" y="425439"/>
                        <a:pt x="501990" y="419307"/>
                        <a:pt x="501990" y="411752"/>
                      </a:cubicBezTo>
                      <a:lnTo>
                        <a:pt x="501990" y="378424"/>
                      </a:lnTo>
                      <a:lnTo>
                        <a:pt x="105649" y="378424"/>
                      </a:lnTo>
                      <a:lnTo>
                        <a:pt x="105649" y="411752"/>
                      </a:lnTo>
                      <a:cubicBezTo>
                        <a:pt x="105649" y="419307"/>
                        <a:pt x="99508" y="425439"/>
                        <a:pt x="91943" y="425439"/>
                      </a:cubicBezTo>
                      <a:lnTo>
                        <a:pt x="13707" y="425439"/>
                      </a:lnTo>
                      <a:cubicBezTo>
                        <a:pt x="6141" y="425439"/>
                        <a:pt x="0" y="419307"/>
                        <a:pt x="0" y="411752"/>
                      </a:cubicBezTo>
                      <a:lnTo>
                        <a:pt x="0" y="110291"/>
                      </a:lnTo>
                      <a:cubicBezTo>
                        <a:pt x="0" y="102736"/>
                        <a:pt x="6141" y="96604"/>
                        <a:pt x="13707" y="96604"/>
                      </a:cubicBezTo>
                      <a:close/>
                      <a:moveTo>
                        <a:pt x="341498" y="0"/>
                      </a:moveTo>
                      <a:lnTo>
                        <a:pt x="376206" y="0"/>
                      </a:lnTo>
                      <a:cubicBezTo>
                        <a:pt x="380122" y="0"/>
                        <a:pt x="383236" y="3199"/>
                        <a:pt x="383236" y="7109"/>
                      </a:cubicBezTo>
                      <a:lnTo>
                        <a:pt x="383236" y="37143"/>
                      </a:lnTo>
                      <a:cubicBezTo>
                        <a:pt x="383236" y="41053"/>
                        <a:pt x="386440" y="44252"/>
                        <a:pt x="390356" y="44252"/>
                      </a:cubicBezTo>
                      <a:lnTo>
                        <a:pt x="420436" y="44252"/>
                      </a:lnTo>
                      <a:cubicBezTo>
                        <a:pt x="424352" y="44252"/>
                        <a:pt x="427556" y="47362"/>
                        <a:pt x="427556" y="51271"/>
                      </a:cubicBezTo>
                      <a:lnTo>
                        <a:pt x="427556" y="85926"/>
                      </a:lnTo>
                      <a:cubicBezTo>
                        <a:pt x="427556" y="89747"/>
                        <a:pt x="424352" y="92946"/>
                        <a:pt x="420436" y="92946"/>
                      </a:cubicBezTo>
                      <a:lnTo>
                        <a:pt x="390356" y="92946"/>
                      </a:lnTo>
                      <a:cubicBezTo>
                        <a:pt x="386440" y="92946"/>
                        <a:pt x="383236" y="96145"/>
                        <a:pt x="383236" y="100055"/>
                      </a:cubicBezTo>
                      <a:lnTo>
                        <a:pt x="383236" y="130089"/>
                      </a:lnTo>
                      <a:cubicBezTo>
                        <a:pt x="383236" y="133999"/>
                        <a:pt x="380122" y="137109"/>
                        <a:pt x="376206" y="137109"/>
                      </a:cubicBezTo>
                      <a:lnTo>
                        <a:pt x="341498" y="137109"/>
                      </a:lnTo>
                      <a:cubicBezTo>
                        <a:pt x="337671" y="137109"/>
                        <a:pt x="334467" y="133999"/>
                        <a:pt x="334467" y="130089"/>
                      </a:cubicBezTo>
                      <a:lnTo>
                        <a:pt x="334467" y="100055"/>
                      </a:lnTo>
                      <a:cubicBezTo>
                        <a:pt x="334467" y="96145"/>
                        <a:pt x="331263" y="92946"/>
                        <a:pt x="327347" y="92946"/>
                      </a:cubicBezTo>
                      <a:lnTo>
                        <a:pt x="297267" y="92946"/>
                      </a:lnTo>
                      <a:cubicBezTo>
                        <a:pt x="293351" y="92946"/>
                        <a:pt x="290236" y="89747"/>
                        <a:pt x="290236" y="85926"/>
                      </a:cubicBezTo>
                      <a:lnTo>
                        <a:pt x="290236" y="51271"/>
                      </a:lnTo>
                      <a:cubicBezTo>
                        <a:pt x="290236" y="47362"/>
                        <a:pt x="293351" y="44252"/>
                        <a:pt x="297267" y="44252"/>
                      </a:cubicBezTo>
                      <a:lnTo>
                        <a:pt x="327347" y="44252"/>
                      </a:lnTo>
                      <a:cubicBezTo>
                        <a:pt x="331263" y="44252"/>
                        <a:pt x="334467" y="41053"/>
                        <a:pt x="334467" y="37143"/>
                      </a:cubicBezTo>
                      <a:lnTo>
                        <a:pt x="334467" y="7109"/>
                      </a:lnTo>
                      <a:cubicBezTo>
                        <a:pt x="334467" y="3199"/>
                        <a:pt x="337671" y="0"/>
                        <a:pt x="341498"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103" name="文本框 102"/>
              <p:cNvSpPr txBox="1"/>
              <p:nvPr/>
            </p:nvSpPr>
            <p:spPr>
              <a:xfrm>
                <a:off x="2858863" y="5056076"/>
                <a:ext cx="2929101" cy="338554"/>
              </a:xfrm>
              <a:prstGeom prst="rect">
                <a:avLst/>
              </a:prstGeom>
              <a:noFill/>
            </p:spPr>
            <p:txBody>
              <a:bodyPr wrap="square" rtlCol="0">
                <a:spAutoFit/>
              </a:bodyPr>
              <a:lstStyle/>
              <a:p>
                <a:r>
                  <a:rPr lang="zh-CN" altLang="en-US" sz="1600" dirty="0">
                    <a:solidFill>
                      <a:schemeClr val="tx1">
                        <a:lumMod val="50000"/>
                        <a:lumOff val="50000"/>
                      </a:schemeClr>
                    </a:solidFill>
                  </a:rPr>
                  <a:t>西弗吉尼亚评分</a:t>
                </a:r>
                <a:endParaRPr lang="zh-CN" altLang="en-US" sz="1600" dirty="0">
                  <a:solidFill>
                    <a:schemeClr val="tx1">
                      <a:lumMod val="50000"/>
                      <a:lumOff val="50000"/>
                    </a:schemeClr>
                  </a:solidFill>
                </a:endParaRPr>
              </a:p>
            </p:txBody>
          </p:sp>
        </p:grpSp>
        <p:pic>
          <p:nvPicPr>
            <p:cNvPr id="9" name="图片 8" descr="手机屏幕截图&#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 y="3715"/>
              <a:ext cx="8005" cy="5471"/>
            </a:xfrm>
            <a:prstGeom prst="rect">
              <a:avLst/>
            </a:prstGeom>
          </p:spPr>
        </p:pic>
        <p:pic>
          <p:nvPicPr>
            <p:cNvPr id="11" name="图片 10" descr="手机屏幕截图&#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 y="1973"/>
              <a:ext cx="8117" cy="588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0" name="PA-文本框 39"/>
          <p:cNvSpPr txBox="1"/>
          <p:nvPr>
            <p:custDataLst>
              <p:tags r:id="rId2"/>
            </p:custDataLst>
          </p:nvPr>
        </p:nvSpPr>
        <p:spPr>
          <a:xfrm>
            <a:off x="2962151" y="1945374"/>
            <a:ext cx="5692156" cy="1015663"/>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lvl="0" algn="ctr" defTabSz="457200">
              <a:defRPr/>
            </a:pPr>
            <a:r>
              <a:rPr lang="zh-CN" altLang="en-US" sz="6000" b="0" dirty="0">
                <a:solidFill>
                  <a:srgbClr val="006E9B"/>
                </a:solidFill>
                <a:latin typeface="+mn-lt"/>
                <a:cs typeface="+mn-ea"/>
                <a:sym typeface="+mn-lt"/>
              </a:rPr>
              <a:t>诊断和治疗</a:t>
            </a:r>
            <a:endParaRPr lang="zh-CN" altLang="en-US" sz="6000" b="0" dirty="0">
              <a:solidFill>
                <a:srgbClr val="006E9B"/>
              </a:solidFill>
              <a:latin typeface="+mn-lt"/>
              <a:cs typeface="+mn-ea"/>
              <a:sym typeface="+mn-lt"/>
            </a:endParaRPr>
          </a:p>
        </p:txBody>
      </p:sp>
      <p:sp>
        <p:nvSpPr>
          <p:cNvPr id="44" name="PA-文本框 43"/>
          <p:cNvSpPr txBox="1"/>
          <p:nvPr>
            <p:custDataLst>
              <p:tags r:id="rId3"/>
            </p:custDataLst>
          </p:nvPr>
        </p:nvSpPr>
        <p:spPr>
          <a:xfrm>
            <a:off x="3774533" y="3275616"/>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诊断</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6" name="PA-文本框 45"/>
          <p:cNvSpPr txBox="1"/>
          <p:nvPr>
            <p:custDataLst>
              <p:tags r:id="rId4"/>
            </p:custDataLst>
          </p:nvPr>
        </p:nvSpPr>
        <p:spPr>
          <a:xfrm>
            <a:off x="3774533" y="3730426"/>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病理检查</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7" name="PA-文本框 46"/>
          <p:cNvSpPr txBox="1"/>
          <p:nvPr>
            <p:custDataLst>
              <p:tags r:id="rId5"/>
            </p:custDataLst>
          </p:nvPr>
        </p:nvSpPr>
        <p:spPr>
          <a:xfrm>
            <a:off x="5808229" y="3275616"/>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治疗</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8" name="PA-文本框 47"/>
          <p:cNvSpPr txBox="1"/>
          <p:nvPr>
            <p:custDataLst>
              <p:tags r:id="rId6"/>
            </p:custDataLst>
          </p:nvPr>
        </p:nvSpPr>
        <p:spPr>
          <a:xfrm>
            <a:off x="5808229" y="3730426"/>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治疗结果</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cxnSp>
        <p:nvCxnSpPr>
          <p:cNvPr id="49" name="PA-直接连接符 48"/>
          <p:cNvCxnSpPr/>
          <p:nvPr>
            <p:custDataLst>
              <p:tags r:id="rId7"/>
            </p:custDataLst>
          </p:nvPr>
        </p:nvCxnSpPr>
        <p:spPr>
          <a:xfrm>
            <a:off x="2856000" y="3019165"/>
            <a:ext cx="6480000" cy="0"/>
          </a:xfrm>
          <a:prstGeom prst="line">
            <a:avLst/>
          </a:prstGeom>
          <a:ln>
            <a:solidFill>
              <a:srgbClr val="016D9B"/>
            </a:solidFill>
          </a:ln>
        </p:spPr>
        <p:style>
          <a:lnRef idx="1">
            <a:schemeClr val="accent1"/>
          </a:lnRef>
          <a:fillRef idx="0">
            <a:schemeClr val="accent1"/>
          </a:fillRef>
          <a:effectRef idx="0">
            <a:schemeClr val="accent1"/>
          </a:effectRef>
          <a:fontRef idx="minor">
            <a:schemeClr val="tx1"/>
          </a:fontRef>
        </p:style>
      </p:cxnSp>
      <p:sp>
        <p:nvSpPr>
          <p:cNvPr id="12" name="PA-文本框 45"/>
          <p:cNvSpPr txBox="1"/>
          <p:nvPr>
            <p:custDataLst>
              <p:tags r:id="rId8"/>
            </p:custDataLst>
          </p:nvPr>
        </p:nvSpPr>
        <p:spPr>
          <a:xfrm>
            <a:off x="3774533" y="4191519"/>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后续治疗</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800493" cy="369332"/>
          </a:xfrm>
          <a:prstGeom prst="rect">
            <a:avLst/>
          </a:prstGeom>
        </p:spPr>
        <p:txBody>
          <a:bodyPr wrap="none">
            <a:spAutoFit/>
          </a:bodyPr>
          <a:lstStyle/>
          <a:p>
            <a:r>
              <a:rPr lang="zh-CN" altLang="en-US" b="1" dirty="0">
                <a:solidFill>
                  <a:schemeClr val="tx1">
                    <a:lumMod val="50000"/>
                    <a:lumOff val="50000"/>
                  </a:schemeClr>
                </a:solidFill>
                <a:cs typeface="+mn-ea"/>
                <a:sym typeface="+mn-lt"/>
              </a:rPr>
              <a:t>四：诊断和治疗</a:t>
            </a:r>
            <a:endParaRPr lang="en-US" altLang="zh-CN"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2" name="组合 1"/>
          <p:cNvGrpSpPr/>
          <p:nvPr/>
        </p:nvGrpSpPr>
        <p:grpSpPr>
          <a:xfrm>
            <a:off x="999245" y="1515495"/>
            <a:ext cx="2014641" cy="939819"/>
            <a:chOff x="999245" y="1515495"/>
            <a:chExt cx="2014641" cy="939819"/>
          </a:xfrm>
        </p:grpSpPr>
        <p:grpSp>
          <p:nvGrpSpPr>
            <p:cNvPr id="4" name="组合 3"/>
            <p:cNvGrpSpPr/>
            <p:nvPr/>
          </p:nvGrpSpPr>
          <p:grpSpPr>
            <a:xfrm>
              <a:off x="999245" y="1515495"/>
              <a:ext cx="930690" cy="939819"/>
              <a:chOff x="999245" y="1515495"/>
              <a:chExt cx="930690" cy="939819"/>
            </a:xfrm>
          </p:grpSpPr>
          <p:sp>
            <p:nvSpPr>
              <p:cNvPr id="37" name="Freeform 10"/>
              <p:cNvSpPr/>
              <p:nvPr/>
            </p:nvSpPr>
            <p:spPr bwMode="auto">
              <a:xfrm>
                <a:off x="999245" y="1594555"/>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91424" tIns="45713" rIns="91424" bIns="45713"/>
              <a:lstStyle/>
              <a:p>
                <a:pPr defTabSz="1218565">
                  <a:defRPr/>
                </a:pPr>
                <a:endParaRPr lang="zh-CN" altLang="en-US" sz="2400" kern="0">
                  <a:solidFill>
                    <a:sysClr val="windowText" lastClr="000000"/>
                  </a:solidFill>
                  <a:latin typeface="Calibri" panose="020F0502020204030204"/>
                  <a:ea typeface="微软雅黑" panose="020B0503020204020204" pitchFamily="34" charset="-122"/>
                </a:endParaRPr>
              </a:p>
            </p:txBody>
          </p:sp>
          <p:sp>
            <p:nvSpPr>
              <p:cNvPr id="38" name="Freeform 10"/>
              <p:cNvSpPr/>
              <p:nvPr/>
            </p:nvSpPr>
            <p:spPr bwMode="auto">
              <a:xfrm>
                <a:off x="1071932" y="1515495"/>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a:gsLst>
                  <a:gs pos="0">
                    <a:srgbClr val="006E9B"/>
                  </a:gs>
                  <a:gs pos="51000">
                    <a:srgbClr val="006E9B">
                      <a:lumMod val="75000"/>
                      <a:lumOff val="25000"/>
                    </a:srgbClr>
                  </a:gs>
                  <a:gs pos="100000">
                    <a:srgbClr val="006E9B">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cs typeface="+mn-ea"/>
                  </a:rPr>
                  <a:t>1</a:t>
                </a:r>
                <a:endParaRPr lang="zh-CN" altLang="en-US" sz="3600" dirty="0">
                  <a:solidFill>
                    <a:schemeClr val="bg1"/>
                  </a:solidFill>
                  <a:cs typeface="+mn-ea"/>
                </a:endParaRPr>
              </a:p>
            </p:txBody>
          </p:sp>
        </p:grpSp>
        <p:sp>
          <p:nvSpPr>
            <p:cNvPr id="11" name="矩形 10"/>
            <p:cNvSpPr/>
            <p:nvPr/>
          </p:nvSpPr>
          <p:spPr>
            <a:xfrm>
              <a:off x="1929935" y="1785349"/>
              <a:ext cx="1083951" cy="400110"/>
            </a:xfrm>
            <a:prstGeom prst="rect">
              <a:avLst/>
            </a:prstGeom>
          </p:spPr>
          <p:txBody>
            <a:bodyPr wrap="none">
              <a:spAutoFit/>
            </a:bodyPr>
            <a:lstStyle/>
            <a:p>
              <a:r>
                <a:rPr lang="zh-CN" altLang="en-US" sz="2000" dirty="0">
                  <a:solidFill>
                    <a:schemeClr val="tx1">
                      <a:lumMod val="50000"/>
                      <a:lumOff val="50000"/>
                    </a:schemeClr>
                  </a:solidFill>
                </a:rPr>
                <a:t>诊断</a:t>
              </a:r>
              <a:r>
                <a:rPr lang="en-US" altLang="zh-CN" sz="2000" dirty="0">
                  <a:solidFill>
                    <a:schemeClr val="tx1">
                      <a:lumMod val="50000"/>
                      <a:lumOff val="50000"/>
                    </a:schemeClr>
                  </a:solidFill>
                </a:rPr>
                <a:t>1</a:t>
              </a:r>
              <a:r>
                <a:rPr lang="zh-CN" altLang="en-US" sz="2000" dirty="0">
                  <a:solidFill>
                    <a:schemeClr val="tx1">
                      <a:lumMod val="50000"/>
                      <a:lumOff val="50000"/>
                    </a:schemeClr>
                  </a:solidFill>
                </a:rPr>
                <a:t>：</a:t>
              </a:r>
              <a:endParaRPr lang="zh-CN" altLang="en-US" sz="2000" dirty="0">
                <a:solidFill>
                  <a:schemeClr val="tx1">
                    <a:lumMod val="50000"/>
                    <a:lumOff val="50000"/>
                  </a:schemeClr>
                </a:solidFill>
              </a:endParaRPr>
            </a:p>
          </p:txBody>
        </p:sp>
      </p:grpSp>
      <p:grpSp>
        <p:nvGrpSpPr>
          <p:cNvPr id="3" name="组合 2"/>
          <p:cNvGrpSpPr/>
          <p:nvPr/>
        </p:nvGrpSpPr>
        <p:grpSpPr>
          <a:xfrm>
            <a:off x="999245" y="2681532"/>
            <a:ext cx="2014641" cy="939819"/>
            <a:chOff x="999245" y="2681532"/>
            <a:chExt cx="2014641" cy="939819"/>
          </a:xfrm>
        </p:grpSpPr>
        <p:grpSp>
          <p:nvGrpSpPr>
            <p:cNvPr id="5" name="组合 4"/>
            <p:cNvGrpSpPr/>
            <p:nvPr/>
          </p:nvGrpSpPr>
          <p:grpSpPr>
            <a:xfrm>
              <a:off x="999245" y="2681532"/>
              <a:ext cx="930690" cy="939819"/>
              <a:chOff x="999245" y="2681532"/>
              <a:chExt cx="930690" cy="939819"/>
            </a:xfrm>
          </p:grpSpPr>
          <p:sp>
            <p:nvSpPr>
              <p:cNvPr id="63" name="Freeform 10"/>
              <p:cNvSpPr/>
              <p:nvPr/>
            </p:nvSpPr>
            <p:spPr bwMode="auto">
              <a:xfrm flipH="1">
                <a:off x="1071932" y="2760592"/>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91424" tIns="45713" rIns="91424" bIns="45713"/>
              <a:lstStyle/>
              <a:p>
                <a:pPr defTabSz="1218565">
                  <a:defRPr/>
                </a:pPr>
                <a:endParaRPr lang="zh-CN" altLang="en-US" sz="2400" kern="0">
                  <a:solidFill>
                    <a:sysClr val="windowText" lastClr="000000"/>
                  </a:solidFill>
                  <a:latin typeface="Calibri" panose="020F0502020204030204"/>
                  <a:ea typeface="微软雅黑" panose="020B0503020204020204" pitchFamily="34" charset="-122"/>
                </a:endParaRPr>
              </a:p>
            </p:txBody>
          </p:sp>
          <p:sp>
            <p:nvSpPr>
              <p:cNvPr id="64" name="Freeform 10"/>
              <p:cNvSpPr/>
              <p:nvPr/>
            </p:nvSpPr>
            <p:spPr bwMode="auto">
              <a:xfrm flipH="1">
                <a:off x="999245" y="2681532"/>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a:gsLst>
                  <a:gs pos="0">
                    <a:srgbClr val="00B7FD"/>
                  </a:gs>
                  <a:gs pos="51000">
                    <a:srgbClr val="00B5FC">
                      <a:lumMod val="75000"/>
                      <a:lumOff val="25000"/>
                    </a:srgbClr>
                  </a:gs>
                  <a:gs pos="100000">
                    <a:srgbClr val="00B5FC">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cs typeface="+mn-ea"/>
                  </a:rPr>
                  <a:t>2</a:t>
                </a:r>
                <a:endParaRPr lang="zh-CN" altLang="en-US" sz="3600" dirty="0">
                  <a:solidFill>
                    <a:schemeClr val="bg1"/>
                  </a:solidFill>
                  <a:cs typeface="+mn-ea"/>
                </a:endParaRPr>
              </a:p>
            </p:txBody>
          </p:sp>
        </p:grpSp>
        <p:sp>
          <p:nvSpPr>
            <p:cNvPr id="80" name="矩形 79"/>
            <p:cNvSpPr/>
            <p:nvPr/>
          </p:nvSpPr>
          <p:spPr>
            <a:xfrm>
              <a:off x="1929935" y="2951386"/>
              <a:ext cx="1083951" cy="400110"/>
            </a:xfrm>
            <a:prstGeom prst="rect">
              <a:avLst/>
            </a:prstGeom>
          </p:spPr>
          <p:txBody>
            <a:bodyPr wrap="none">
              <a:spAutoFit/>
            </a:bodyPr>
            <a:lstStyle/>
            <a:p>
              <a:r>
                <a:rPr lang="zh-CN" altLang="en-US" sz="2000" dirty="0">
                  <a:solidFill>
                    <a:schemeClr val="tx1">
                      <a:lumMod val="50000"/>
                      <a:lumOff val="50000"/>
                    </a:schemeClr>
                  </a:solidFill>
                </a:rPr>
                <a:t>诊断</a:t>
              </a:r>
              <a:r>
                <a:rPr lang="en-US" altLang="zh-CN" sz="2000" dirty="0">
                  <a:solidFill>
                    <a:schemeClr val="tx1">
                      <a:lumMod val="50000"/>
                      <a:lumOff val="50000"/>
                    </a:schemeClr>
                  </a:solidFill>
                </a:rPr>
                <a:t>2</a:t>
              </a:r>
              <a:r>
                <a:rPr lang="zh-CN" altLang="en-US" sz="2000" dirty="0">
                  <a:solidFill>
                    <a:schemeClr val="tx1">
                      <a:lumMod val="50000"/>
                      <a:lumOff val="50000"/>
                    </a:schemeClr>
                  </a:solidFill>
                </a:rPr>
                <a:t>：</a:t>
              </a:r>
              <a:endParaRPr lang="zh-CN" altLang="en-US" sz="2000" dirty="0">
                <a:solidFill>
                  <a:schemeClr val="tx1">
                    <a:lumMod val="50000"/>
                    <a:lumOff val="50000"/>
                  </a:schemeClr>
                </a:solidFill>
              </a:endParaRPr>
            </a:p>
          </p:txBody>
        </p:sp>
      </p:grpSp>
      <p:grpSp>
        <p:nvGrpSpPr>
          <p:cNvPr id="9" name="组合 8"/>
          <p:cNvGrpSpPr/>
          <p:nvPr/>
        </p:nvGrpSpPr>
        <p:grpSpPr>
          <a:xfrm>
            <a:off x="999245" y="3847569"/>
            <a:ext cx="2014641" cy="939819"/>
            <a:chOff x="999245" y="3847569"/>
            <a:chExt cx="2014641" cy="939819"/>
          </a:xfrm>
        </p:grpSpPr>
        <p:grpSp>
          <p:nvGrpSpPr>
            <p:cNvPr id="8" name="组合 7"/>
            <p:cNvGrpSpPr/>
            <p:nvPr/>
          </p:nvGrpSpPr>
          <p:grpSpPr>
            <a:xfrm>
              <a:off x="999245" y="3847569"/>
              <a:ext cx="930690" cy="939819"/>
              <a:chOff x="999245" y="3847569"/>
              <a:chExt cx="930690" cy="939819"/>
            </a:xfrm>
          </p:grpSpPr>
          <p:sp>
            <p:nvSpPr>
              <p:cNvPr id="71" name="Freeform 10"/>
              <p:cNvSpPr/>
              <p:nvPr/>
            </p:nvSpPr>
            <p:spPr bwMode="auto">
              <a:xfrm>
                <a:off x="999245" y="3926629"/>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91424" tIns="45713" rIns="91424" bIns="45713"/>
              <a:lstStyle/>
              <a:p>
                <a:pPr defTabSz="1218565">
                  <a:defRPr/>
                </a:pPr>
                <a:endParaRPr lang="zh-CN" altLang="en-US" sz="2400" kern="0">
                  <a:solidFill>
                    <a:sysClr val="windowText" lastClr="000000"/>
                  </a:solidFill>
                  <a:latin typeface="Calibri" panose="020F0502020204030204"/>
                  <a:ea typeface="微软雅黑" panose="020B0503020204020204" pitchFamily="34" charset="-122"/>
                </a:endParaRPr>
              </a:p>
            </p:txBody>
          </p:sp>
          <p:sp>
            <p:nvSpPr>
              <p:cNvPr id="72" name="Freeform 10"/>
              <p:cNvSpPr/>
              <p:nvPr/>
            </p:nvSpPr>
            <p:spPr bwMode="auto">
              <a:xfrm>
                <a:off x="1071932" y="3847569"/>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a:gsLst>
                  <a:gs pos="0">
                    <a:srgbClr val="006E9B"/>
                  </a:gs>
                  <a:gs pos="51000">
                    <a:srgbClr val="006E9B">
                      <a:lumMod val="75000"/>
                      <a:lumOff val="25000"/>
                    </a:srgbClr>
                  </a:gs>
                  <a:gs pos="100000">
                    <a:srgbClr val="006E9B">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cs typeface="+mn-ea"/>
                  </a:rPr>
                  <a:t>3</a:t>
                </a:r>
                <a:endParaRPr lang="zh-CN" altLang="en-US" sz="3600" dirty="0">
                  <a:solidFill>
                    <a:schemeClr val="bg1"/>
                  </a:solidFill>
                  <a:cs typeface="+mn-ea"/>
                </a:endParaRPr>
              </a:p>
            </p:txBody>
          </p:sp>
        </p:grpSp>
        <p:sp>
          <p:nvSpPr>
            <p:cNvPr id="81" name="矩形 80"/>
            <p:cNvSpPr/>
            <p:nvPr/>
          </p:nvSpPr>
          <p:spPr>
            <a:xfrm>
              <a:off x="1929935" y="4117423"/>
              <a:ext cx="1083951" cy="400110"/>
            </a:xfrm>
            <a:prstGeom prst="rect">
              <a:avLst/>
            </a:prstGeom>
          </p:spPr>
          <p:txBody>
            <a:bodyPr wrap="none">
              <a:spAutoFit/>
            </a:bodyPr>
            <a:lstStyle/>
            <a:p>
              <a:r>
                <a:rPr lang="zh-CN" altLang="en-US" sz="2000" dirty="0">
                  <a:solidFill>
                    <a:schemeClr val="tx1">
                      <a:lumMod val="50000"/>
                      <a:lumOff val="50000"/>
                    </a:schemeClr>
                  </a:solidFill>
                </a:rPr>
                <a:t>诊断</a:t>
              </a:r>
              <a:r>
                <a:rPr lang="en-US" altLang="zh-CN" sz="2000" dirty="0">
                  <a:solidFill>
                    <a:schemeClr val="tx1">
                      <a:lumMod val="50000"/>
                      <a:lumOff val="50000"/>
                    </a:schemeClr>
                  </a:solidFill>
                </a:rPr>
                <a:t>3</a:t>
              </a:r>
              <a:r>
                <a:rPr lang="zh-CN" altLang="en-US" sz="2000" dirty="0">
                  <a:solidFill>
                    <a:schemeClr val="tx1">
                      <a:lumMod val="50000"/>
                      <a:lumOff val="50000"/>
                    </a:schemeClr>
                  </a:solidFill>
                </a:rPr>
                <a:t>：</a:t>
              </a:r>
              <a:endParaRPr lang="zh-CN" altLang="en-US" sz="2000" dirty="0">
                <a:solidFill>
                  <a:schemeClr val="tx1">
                    <a:lumMod val="50000"/>
                    <a:lumOff val="50000"/>
                  </a:schemeClr>
                </a:solidFill>
              </a:endParaRPr>
            </a:p>
          </p:txBody>
        </p:sp>
      </p:grpSp>
      <p:grpSp>
        <p:nvGrpSpPr>
          <p:cNvPr id="12" name="组合 11"/>
          <p:cNvGrpSpPr/>
          <p:nvPr/>
        </p:nvGrpSpPr>
        <p:grpSpPr>
          <a:xfrm>
            <a:off x="999245" y="5013606"/>
            <a:ext cx="2014641" cy="939819"/>
            <a:chOff x="999245" y="5013606"/>
            <a:chExt cx="2014641" cy="939819"/>
          </a:xfrm>
        </p:grpSpPr>
        <p:grpSp>
          <p:nvGrpSpPr>
            <p:cNvPr id="10" name="组合 9"/>
            <p:cNvGrpSpPr/>
            <p:nvPr/>
          </p:nvGrpSpPr>
          <p:grpSpPr>
            <a:xfrm>
              <a:off x="999245" y="5013606"/>
              <a:ext cx="930690" cy="939819"/>
              <a:chOff x="999245" y="5013606"/>
              <a:chExt cx="930690" cy="939819"/>
            </a:xfrm>
          </p:grpSpPr>
          <p:sp>
            <p:nvSpPr>
              <p:cNvPr id="75" name="Freeform 10"/>
              <p:cNvSpPr/>
              <p:nvPr/>
            </p:nvSpPr>
            <p:spPr bwMode="auto">
              <a:xfrm flipH="1">
                <a:off x="1071932" y="5092666"/>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91424" tIns="45713" rIns="91424" bIns="45713"/>
              <a:lstStyle/>
              <a:p>
                <a:pPr defTabSz="1218565">
                  <a:defRPr/>
                </a:pPr>
                <a:endParaRPr lang="zh-CN" altLang="en-US" sz="2400" kern="0">
                  <a:solidFill>
                    <a:sysClr val="windowText" lastClr="000000"/>
                  </a:solidFill>
                  <a:latin typeface="Calibri" panose="020F0502020204030204"/>
                  <a:ea typeface="微软雅黑" panose="020B0503020204020204" pitchFamily="34" charset="-122"/>
                </a:endParaRPr>
              </a:p>
            </p:txBody>
          </p:sp>
          <p:sp>
            <p:nvSpPr>
              <p:cNvPr id="76" name="Freeform 10"/>
              <p:cNvSpPr/>
              <p:nvPr/>
            </p:nvSpPr>
            <p:spPr bwMode="auto">
              <a:xfrm flipH="1">
                <a:off x="999245" y="5013606"/>
                <a:ext cx="858003" cy="86075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a:gsLst>
                  <a:gs pos="0">
                    <a:srgbClr val="00B7FD"/>
                  </a:gs>
                  <a:gs pos="51000">
                    <a:srgbClr val="00B5FC">
                      <a:lumMod val="75000"/>
                      <a:lumOff val="25000"/>
                    </a:srgbClr>
                  </a:gs>
                  <a:gs pos="100000">
                    <a:srgbClr val="00B5FC">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cs typeface="+mn-ea"/>
                  </a:rPr>
                  <a:t>4</a:t>
                </a:r>
                <a:endParaRPr lang="zh-CN" altLang="en-US" sz="3600" dirty="0">
                  <a:solidFill>
                    <a:schemeClr val="bg1"/>
                  </a:solidFill>
                  <a:cs typeface="+mn-ea"/>
                </a:endParaRPr>
              </a:p>
            </p:txBody>
          </p:sp>
        </p:grpSp>
        <p:sp>
          <p:nvSpPr>
            <p:cNvPr id="82" name="矩形 81"/>
            <p:cNvSpPr/>
            <p:nvPr/>
          </p:nvSpPr>
          <p:spPr>
            <a:xfrm>
              <a:off x="1929935" y="5283460"/>
              <a:ext cx="1083951" cy="400110"/>
            </a:xfrm>
            <a:prstGeom prst="rect">
              <a:avLst/>
            </a:prstGeom>
          </p:spPr>
          <p:txBody>
            <a:bodyPr wrap="none">
              <a:spAutoFit/>
            </a:bodyPr>
            <a:lstStyle/>
            <a:p>
              <a:r>
                <a:rPr lang="zh-CN" altLang="en-US" sz="2000" dirty="0">
                  <a:solidFill>
                    <a:schemeClr val="tx1">
                      <a:lumMod val="50000"/>
                      <a:lumOff val="50000"/>
                    </a:schemeClr>
                  </a:solidFill>
                </a:rPr>
                <a:t>诊断</a:t>
              </a:r>
              <a:r>
                <a:rPr lang="en-US" altLang="zh-CN" sz="2000" dirty="0">
                  <a:solidFill>
                    <a:schemeClr val="tx1">
                      <a:lumMod val="50000"/>
                      <a:lumOff val="50000"/>
                    </a:schemeClr>
                  </a:solidFill>
                </a:rPr>
                <a:t>4</a:t>
              </a:r>
              <a:r>
                <a:rPr lang="zh-CN" altLang="en-US" sz="2000" dirty="0">
                  <a:solidFill>
                    <a:schemeClr val="tx1">
                      <a:lumMod val="50000"/>
                      <a:lumOff val="50000"/>
                    </a:schemeClr>
                  </a:solidFill>
                </a:rPr>
                <a:t>：</a:t>
              </a:r>
              <a:endParaRPr lang="zh-CN" altLang="en-US" sz="2000" dirty="0">
                <a:solidFill>
                  <a:schemeClr val="tx1">
                    <a:lumMod val="50000"/>
                    <a:lumOff val="50000"/>
                  </a:schemeClr>
                </a:solidFill>
              </a:endParaRPr>
            </a:p>
          </p:txBody>
        </p:sp>
      </p:grpSp>
      <p:pic>
        <p:nvPicPr>
          <p:cNvPr id="21" name="图片 20" descr="图片包含 人员, 室内, 墙壁, 妇女&#10;&#10;已生成极高可信度的说明"/>
          <p:cNvPicPr>
            <a:picLocks noChangeAspect="1"/>
          </p:cNvPicPr>
          <p:nvPr/>
        </p:nvPicPr>
        <p:blipFill>
          <a:blip r:embed="rId3">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tretch>
            <a:fillRect/>
          </a:stretch>
        </p:blipFill>
        <p:spPr>
          <a:xfrm>
            <a:off x="7754470" y="1351654"/>
            <a:ext cx="3590942" cy="4516732"/>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107996"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四：治疗</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17" name="组合 16"/>
          <p:cNvGrpSpPr/>
          <p:nvPr/>
        </p:nvGrpSpPr>
        <p:grpSpPr>
          <a:xfrm>
            <a:off x="1587395" y="1475874"/>
            <a:ext cx="7145871" cy="1808925"/>
            <a:chOff x="1987445" y="1475874"/>
            <a:chExt cx="7145871" cy="1808925"/>
          </a:xfrm>
        </p:grpSpPr>
        <p:sp>
          <p:nvSpPr>
            <p:cNvPr id="5" name="矩形 4"/>
            <p:cNvSpPr/>
            <p:nvPr/>
          </p:nvSpPr>
          <p:spPr>
            <a:xfrm>
              <a:off x="3884604" y="1539857"/>
              <a:ext cx="5032147" cy="369332"/>
            </a:xfrm>
            <a:prstGeom prst="rect">
              <a:avLst/>
            </a:prstGeom>
          </p:spPr>
          <p:txBody>
            <a:bodyPr wrap="none">
              <a:spAutoFit/>
            </a:bodyPr>
            <a:lstStyle/>
            <a:p>
              <a:r>
                <a:rPr lang="zh-CN" altLang="en-US" dirty="0">
                  <a:solidFill>
                    <a:schemeClr val="tx1">
                      <a:lumMod val="50000"/>
                      <a:lumOff val="50000"/>
                    </a:schemeClr>
                  </a:solidFill>
                </a:rPr>
                <a:t>注射用药：单击文本框输入药品信息用量说明。</a:t>
              </a:r>
              <a:endParaRPr lang="en-US" altLang="zh-CN" dirty="0">
                <a:solidFill>
                  <a:schemeClr val="tx1">
                    <a:lumMod val="50000"/>
                    <a:lumOff val="50000"/>
                  </a:schemeClr>
                </a:solidFill>
              </a:endParaRPr>
            </a:p>
          </p:txBody>
        </p:sp>
        <p:sp>
          <p:nvSpPr>
            <p:cNvPr id="8" name="椭圆 7"/>
            <p:cNvSpPr/>
            <p:nvPr/>
          </p:nvSpPr>
          <p:spPr>
            <a:xfrm>
              <a:off x="1987445" y="1475874"/>
              <a:ext cx="1736739" cy="1736739"/>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26886" y="1475874"/>
              <a:ext cx="497298" cy="497298"/>
            </a:xfrm>
            <a:prstGeom prst="ellipse">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sp>
          <p:nvSpPr>
            <p:cNvPr id="43" name="椭圆 42"/>
            <p:cNvSpPr/>
            <p:nvPr/>
          </p:nvSpPr>
          <p:spPr>
            <a:xfrm>
              <a:off x="3443451" y="2131688"/>
              <a:ext cx="497298" cy="497298"/>
            </a:xfrm>
            <a:prstGeom prst="ellipse">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sp>
          <p:nvSpPr>
            <p:cNvPr id="44" name="椭圆 43"/>
            <p:cNvSpPr/>
            <p:nvPr/>
          </p:nvSpPr>
          <p:spPr>
            <a:xfrm>
              <a:off x="3178760" y="2787501"/>
              <a:ext cx="497298" cy="497298"/>
            </a:xfrm>
            <a:prstGeom prst="ellipse">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sp>
          <p:nvSpPr>
            <p:cNvPr id="46" name="矩形 45"/>
            <p:cNvSpPr/>
            <p:nvPr/>
          </p:nvSpPr>
          <p:spPr>
            <a:xfrm>
              <a:off x="4101169" y="2195671"/>
              <a:ext cx="5032147" cy="369332"/>
            </a:xfrm>
            <a:prstGeom prst="rect">
              <a:avLst/>
            </a:prstGeom>
          </p:spPr>
          <p:txBody>
            <a:bodyPr wrap="none">
              <a:spAutoFit/>
            </a:bodyPr>
            <a:lstStyle/>
            <a:p>
              <a:r>
                <a:rPr lang="zh-CN" altLang="en-US" dirty="0">
                  <a:solidFill>
                    <a:schemeClr val="tx1">
                      <a:lumMod val="50000"/>
                      <a:lumOff val="50000"/>
                    </a:schemeClr>
                  </a:solidFill>
                </a:rPr>
                <a:t>注射用药：单击文本框输入药品信息用量说明。</a:t>
              </a:r>
              <a:endParaRPr lang="en-US" altLang="zh-CN" dirty="0">
                <a:solidFill>
                  <a:schemeClr val="tx1">
                    <a:lumMod val="50000"/>
                    <a:lumOff val="50000"/>
                  </a:schemeClr>
                </a:solidFill>
              </a:endParaRPr>
            </a:p>
          </p:txBody>
        </p:sp>
        <p:sp>
          <p:nvSpPr>
            <p:cNvPr id="47" name="矩形 46"/>
            <p:cNvSpPr/>
            <p:nvPr/>
          </p:nvSpPr>
          <p:spPr>
            <a:xfrm>
              <a:off x="3852520" y="2855677"/>
              <a:ext cx="5032147" cy="369332"/>
            </a:xfrm>
            <a:prstGeom prst="rect">
              <a:avLst/>
            </a:prstGeom>
          </p:spPr>
          <p:txBody>
            <a:bodyPr wrap="none">
              <a:spAutoFit/>
            </a:bodyPr>
            <a:lstStyle/>
            <a:p>
              <a:r>
                <a:rPr lang="zh-CN" altLang="en-US" dirty="0">
                  <a:solidFill>
                    <a:schemeClr val="tx1">
                      <a:lumMod val="50000"/>
                      <a:lumOff val="50000"/>
                    </a:schemeClr>
                  </a:solidFill>
                </a:rPr>
                <a:t>注射用药：单击文本框输入药品信息用量说明。</a:t>
              </a:r>
              <a:endParaRPr lang="en-US" altLang="zh-CN" dirty="0">
                <a:solidFill>
                  <a:schemeClr val="tx1">
                    <a:lumMod val="50000"/>
                    <a:lumOff val="50000"/>
                  </a:schemeClr>
                </a:solidFill>
              </a:endParaRPr>
            </a:p>
          </p:txBody>
        </p:sp>
      </p:grpSp>
      <p:grpSp>
        <p:nvGrpSpPr>
          <p:cNvPr id="18" name="组合 17"/>
          <p:cNvGrpSpPr/>
          <p:nvPr/>
        </p:nvGrpSpPr>
        <p:grpSpPr>
          <a:xfrm>
            <a:off x="2558945" y="3932656"/>
            <a:ext cx="7376703" cy="1808925"/>
            <a:chOff x="1987447" y="3932656"/>
            <a:chExt cx="7376703" cy="1808925"/>
          </a:xfrm>
        </p:grpSpPr>
        <p:sp>
          <p:nvSpPr>
            <p:cNvPr id="50" name="矩形 49"/>
            <p:cNvSpPr/>
            <p:nvPr/>
          </p:nvSpPr>
          <p:spPr>
            <a:xfrm>
              <a:off x="3884606" y="3996639"/>
              <a:ext cx="5262979" cy="369332"/>
            </a:xfrm>
            <a:prstGeom prst="rect">
              <a:avLst/>
            </a:prstGeom>
          </p:spPr>
          <p:txBody>
            <a:bodyPr wrap="none">
              <a:spAutoFit/>
            </a:bodyPr>
            <a:lstStyle/>
            <a:p>
              <a:r>
                <a:rPr lang="zh-CN" altLang="en-US" dirty="0">
                  <a:solidFill>
                    <a:schemeClr val="tx1">
                      <a:lumMod val="50000"/>
                      <a:lumOff val="50000"/>
                    </a:schemeClr>
                  </a:solidFill>
                </a:rPr>
                <a:t>口服用药：单击文本框输入药品信息及用量说明。</a:t>
              </a:r>
              <a:endParaRPr lang="zh-CN" altLang="en-US" dirty="0">
                <a:solidFill>
                  <a:schemeClr val="tx1">
                    <a:lumMod val="50000"/>
                    <a:lumOff val="50000"/>
                  </a:schemeClr>
                </a:solidFill>
              </a:endParaRPr>
            </a:p>
          </p:txBody>
        </p:sp>
        <p:sp>
          <p:nvSpPr>
            <p:cNvPr id="52" name="椭圆 51"/>
            <p:cNvSpPr/>
            <p:nvPr/>
          </p:nvSpPr>
          <p:spPr>
            <a:xfrm>
              <a:off x="1987447" y="3932656"/>
              <a:ext cx="1736739" cy="1736739"/>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226888" y="3932656"/>
              <a:ext cx="497298" cy="497298"/>
            </a:xfrm>
            <a:prstGeom prst="ellipse">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sp>
          <p:nvSpPr>
            <p:cNvPr id="54" name="椭圆 53"/>
            <p:cNvSpPr/>
            <p:nvPr/>
          </p:nvSpPr>
          <p:spPr>
            <a:xfrm>
              <a:off x="3443453" y="4588470"/>
              <a:ext cx="497298" cy="497298"/>
            </a:xfrm>
            <a:prstGeom prst="ellipse">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sp>
          <p:nvSpPr>
            <p:cNvPr id="55" name="椭圆 54"/>
            <p:cNvSpPr/>
            <p:nvPr/>
          </p:nvSpPr>
          <p:spPr>
            <a:xfrm>
              <a:off x="3178762" y="5244283"/>
              <a:ext cx="497298" cy="497298"/>
            </a:xfrm>
            <a:prstGeom prst="ellipse">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sp>
          <p:nvSpPr>
            <p:cNvPr id="56" name="矩形 55"/>
            <p:cNvSpPr/>
            <p:nvPr/>
          </p:nvSpPr>
          <p:spPr>
            <a:xfrm>
              <a:off x="4101171" y="4652453"/>
              <a:ext cx="5262979" cy="369332"/>
            </a:xfrm>
            <a:prstGeom prst="rect">
              <a:avLst/>
            </a:prstGeom>
          </p:spPr>
          <p:txBody>
            <a:bodyPr wrap="none">
              <a:spAutoFit/>
            </a:bodyPr>
            <a:lstStyle/>
            <a:p>
              <a:r>
                <a:rPr lang="zh-CN" altLang="en-US" dirty="0">
                  <a:solidFill>
                    <a:schemeClr val="tx1">
                      <a:lumMod val="50000"/>
                      <a:lumOff val="50000"/>
                    </a:schemeClr>
                  </a:solidFill>
                </a:rPr>
                <a:t>口服用药：单击文本框输入药品信息及用量说明。</a:t>
              </a:r>
              <a:endParaRPr lang="zh-CN" altLang="en-US" dirty="0">
                <a:solidFill>
                  <a:schemeClr val="tx1">
                    <a:lumMod val="50000"/>
                    <a:lumOff val="50000"/>
                  </a:schemeClr>
                </a:solidFill>
              </a:endParaRPr>
            </a:p>
          </p:txBody>
        </p:sp>
        <p:sp>
          <p:nvSpPr>
            <p:cNvPr id="57" name="矩形 56"/>
            <p:cNvSpPr/>
            <p:nvPr/>
          </p:nvSpPr>
          <p:spPr>
            <a:xfrm>
              <a:off x="3852522" y="5312459"/>
              <a:ext cx="5262979" cy="369332"/>
            </a:xfrm>
            <a:prstGeom prst="rect">
              <a:avLst/>
            </a:prstGeom>
          </p:spPr>
          <p:txBody>
            <a:bodyPr wrap="none">
              <a:spAutoFit/>
            </a:bodyPr>
            <a:lstStyle/>
            <a:p>
              <a:r>
                <a:rPr lang="zh-CN" altLang="en-US" dirty="0">
                  <a:solidFill>
                    <a:schemeClr val="tx1">
                      <a:lumMod val="50000"/>
                      <a:lumOff val="50000"/>
                    </a:schemeClr>
                  </a:solidFill>
                </a:rPr>
                <a:t>口服用药：单击文本框输入药品信息及用量说明。</a:t>
              </a:r>
              <a:endParaRPr lang="zh-CN" altLang="en-US" dirty="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569660"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四：病理检查</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cxnSp>
        <p:nvCxnSpPr>
          <p:cNvPr id="24" name="直接连接符 23"/>
          <p:cNvCxnSpPr/>
          <p:nvPr/>
        </p:nvCxnSpPr>
        <p:spPr>
          <a:xfrm rot="5400000">
            <a:off x="2506741" y="3756053"/>
            <a:ext cx="3570363" cy="0"/>
          </a:xfrm>
          <a:prstGeom prst="line">
            <a:avLst/>
          </a:prstGeom>
          <a:ln w="3175">
            <a:solidFill>
              <a:srgbClr val="016D9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6103903" y="3756053"/>
            <a:ext cx="3570363" cy="0"/>
          </a:xfrm>
          <a:prstGeom prst="line">
            <a:avLst/>
          </a:prstGeom>
          <a:ln w="3175">
            <a:solidFill>
              <a:srgbClr val="00B7FD"/>
            </a:solidFill>
          </a:ln>
        </p:spPr>
        <p:style>
          <a:lnRef idx="1">
            <a:schemeClr val="accent1"/>
          </a:lnRef>
          <a:fillRef idx="0">
            <a:schemeClr val="accent1"/>
          </a:fillRef>
          <a:effectRef idx="0">
            <a:schemeClr val="accent1"/>
          </a:effectRef>
          <a:fontRef idx="minor">
            <a:schemeClr val="tx1"/>
          </a:fontRef>
        </p:style>
      </p:cxnSp>
      <p:sp>
        <p:nvSpPr>
          <p:cNvPr id="28" name="11 Rectángulo"/>
          <p:cNvSpPr/>
          <p:nvPr/>
        </p:nvSpPr>
        <p:spPr>
          <a:xfrm>
            <a:off x="1220399" y="1970874"/>
            <a:ext cx="2634945" cy="1050453"/>
          </a:xfrm>
          <a:prstGeom prst="rect">
            <a:avLst/>
          </a:prstGeom>
          <a:solidFill>
            <a:srgbClr val="006E9C"/>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200" fontAlgn="base">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药敏</a:t>
            </a:r>
            <a:endParaRPr lang="en-US" altLang="zh-CN" sz="2400" b="1" kern="0" dirty="0">
              <a:solidFill>
                <a:prstClr val="whit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693649" y="1970875"/>
            <a:ext cx="3453824" cy="2781564"/>
            <a:chOff x="4516941" y="1970875"/>
            <a:chExt cx="3453824" cy="2781564"/>
          </a:xfrm>
        </p:grpSpPr>
        <p:sp>
          <p:nvSpPr>
            <p:cNvPr id="34" name="42 Rectángulo"/>
            <p:cNvSpPr/>
            <p:nvPr/>
          </p:nvSpPr>
          <p:spPr>
            <a:xfrm>
              <a:off x="4616207" y="1970875"/>
              <a:ext cx="2634947" cy="1050453"/>
            </a:xfrm>
            <a:prstGeom prst="rect">
              <a:avLst/>
            </a:prstGeom>
            <a:solidFill>
              <a:srgbClr val="00B7FD"/>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defTabSz="1219200" eaLnBrk="0" fontAlgn="base" hangingPunct="0">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真菌微生物检测</a:t>
              </a:r>
              <a:endParaRPr lang="en-US" altLang="zh-CN" sz="2400" b="1"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4516941" y="3429000"/>
              <a:ext cx="3453824" cy="1323439"/>
            </a:xfrm>
            <a:prstGeom prst="rect">
              <a:avLst/>
            </a:prstGeom>
          </p:spPr>
          <p:txBody>
            <a:bodyPr wrap="square">
              <a:spAutoFit/>
            </a:bodyPr>
            <a:lstStyle/>
            <a:p>
              <a:r>
                <a:rPr lang="zh-CN" altLang="en-US" sz="1600" dirty="0">
                  <a:solidFill>
                    <a:schemeClr val="bg1">
                      <a:lumMod val="50000"/>
                    </a:schemeClr>
                  </a:solidFill>
                </a:rPr>
                <a:t>痰培养：</a:t>
              </a:r>
              <a:endParaRPr lang="en-US" altLang="zh-CN" sz="1600" dirty="0">
                <a:solidFill>
                  <a:schemeClr val="bg1">
                    <a:lumMod val="50000"/>
                  </a:schemeClr>
                </a:solidFill>
              </a:endParaRPr>
            </a:p>
            <a:p>
              <a:r>
                <a:rPr lang="zh-CN" altLang="en-US" sz="1600" dirty="0">
                  <a:solidFill>
                    <a:schemeClr val="bg1">
                      <a:lumMod val="50000"/>
                    </a:schemeClr>
                  </a:solidFill>
                </a:rPr>
                <a:t>血培养：</a:t>
              </a:r>
              <a:endParaRPr lang="en-US" altLang="zh-CN" sz="1600" dirty="0">
                <a:solidFill>
                  <a:schemeClr val="bg1">
                    <a:lumMod val="50000"/>
                  </a:schemeClr>
                </a:solidFill>
              </a:endParaRPr>
            </a:p>
            <a:p>
              <a:r>
                <a:rPr lang="en-US" altLang="zh-CN" sz="1600" dirty="0">
                  <a:solidFill>
                    <a:schemeClr val="bg1">
                      <a:lumMod val="50000"/>
                    </a:schemeClr>
                  </a:solidFill>
                </a:rPr>
                <a:t>G</a:t>
              </a:r>
              <a:r>
                <a:rPr lang="zh-CN" altLang="en-US" sz="1600" dirty="0">
                  <a:solidFill>
                    <a:schemeClr val="bg1">
                      <a:lumMod val="50000"/>
                    </a:schemeClr>
                  </a:solidFill>
                </a:rPr>
                <a:t>实验：</a:t>
              </a:r>
              <a:endParaRPr lang="en-US" altLang="zh-CN" sz="1600" dirty="0">
                <a:solidFill>
                  <a:schemeClr val="bg1">
                    <a:lumMod val="50000"/>
                  </a:schemeClr>
                </a:solidFill>
              </a:endParaRPr>
            </a:p>
            <a:p>
              <a:r>
                <a:rPr lang="en-US" altLang="zh-CN" sz="1600" dirty="0">
                  <a:solidFill>
                    <a:schemeClr val="bg1">
                      <a:lumMod val="50000"/>
                    </a:schemeClr>
                  </a:solidFill>
                </a:rPr>
                <a:t>GM</a:t>
              </a:r>
              <a:r>
                <a:rPr lang="zh-CN" altLang="en-US" sz="1600" dirty="0">
                  <a:solidFill>
                    <a:schemeClr val="bg1">
                      <a:lumMod val="50000"/>
                    </a:schemeClr>
                  </a:solidFill>
                </a:rPr>
                <a:t>实验：</a:t>
              </a:r>
              <a:endParaRPr lang="en-US" altLang="zh-CN" sz="1600" dirty="0">
                <a:solidFill>
                  <a:schemeClr val="bg1">
                    <a:lumMod val="50000"/>
                  </a:schemeClr>
                </a:solidFill>
              </a:endParaRPr>
            </a:p>
            <a:p>
              <a:r>
                <a:rPr lang="zh-CN" altLang="en-US" sz="1600" dirty="0">
                  <a:solidFill>
                    <a:schemeClr val="bg1">
                      <a:lumMod val="50000"/>
                    </a:schemeClr>
                  </a:solidFill>
                </a:rPr>
                <a:t>等</a:t>
              </a:r>
              <a:endParaRPr lang="zh-CN" altLang="en-US" sz="1600" dirty="0">
                <a:solidFill>
                  <a:schemeClr val="bg1">
                    <a:lumMod val="50000"/>
                  </a:schemeClr>
                </a:solidFill>
              </a:endParaRPr>
            </a:p>
          </p:txBody>
        </p:sp>
      </p:grpSp>
      <p:grpSp>
        <p:nvGrpSpPr>
          <p:cNvPr id="2" name="组合 1"/>
          <p:cNvGrpSpPr/>
          <p:nvPr/>
        </p:nvGrpSpPr>
        <p:grpSpPr>
          <a:xfrm>
            <a:off x="8032422" y="1969109"/>
            <a:ext cx="3453824" cy="2441750"/>
            <a:chOff x="7952212" y="1969109"/>
            <a:chExt cx="3453824" cy="2441750"/>
          </a:xfrm>
        </p:grpSpPr>
        <p:sp>
          <p:nvSpPr>
            <p:cNvPr id="38" name="51 Rectángulo"/>
            <p:cNvSpPr/>
            <p:nvPr/>
          </p:nvSpPr>
          <p:spPr>
            <a:xfrm>
              <a:off x="8284340" y="1969109"/>
              <a:ext cx="2636709" cy="1050452"/>
            </a:xfrm>
            <a:prstGeom prst="rect">
              <a:avLst/>
            </a:prstGeom>
            <a:solidFill>
              <a:srgbClr val="006E9C"/>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defTabSz="1219200" eaLnBrk="0" fontAlgn="base" hangingPunct="0">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腹水生化</a:t>
              </a:r>
              <a:endParaRPr lang="en-US" altLang="zh-CN" sz="2400" b="1" kern="0" dirty="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7952212" y="3333641"/>
              <a:ext cx="3453824" cy="1077218"/>
            </a:xfrm>
            <a:prstGeom prst="rect">
              <a:avLst/>
            </a:prstGeom>
          </p:spPr>
          <p:txBody>
            <a:bodyPr wrap="square">
              <a:spAutoFit/>
            </a:bodyPr>
            <a:lstStyle/>
            <a:p>
              <a:r>
                <a:rPr lang="zh-CN" altLang="en-US" sz="1600" dirty="0">
                  <a:solidFill>
                    <a:schemeClr val="bg1">
                      <a:lumMod val="50000"/>
                    </a:schemeClr>
                  </a:solidFill>
                </a:rPr>
                <a:t>单击文本框输入检查结果及报告信息单击文本框输入检查结果及报告信息</a:t>
              </a:r>
              <a:endParaRPr lang="zh-CN" altLang="en-US" sz="1600" dirty="0">
                <a:solidFill>
                  <a:schemeClr val="bg1">
                    <a:lumMod val="50000"/>
                  </a:schemeClr>
                </a:solidFill>
              </a:endParaRPr>
            </a:p>
            <a:p>
              <a:r>
                <a:rPr lang="zh-CN" altLang="en-US" sz="1600" dirty="0">
                  <a:solidFill>
                    <a:schemeClr val="bg1">
                      <a:lumMod val="50000"/>
                    </a:schemeClr>
                  </a:solidFill>
                </a:rPr>
                <a:t>单击文本框输入检查结果及报告信息单击文本框输入检查结果及报告信息</a:t>
              </a:r>
              <a:endParaRPr lang="zh-CN" altLang="en-US" sz="1600" dirty="0">
                <a:solidFill>
                  <a:schemeClr val="bg1">
                    <a:lumMod val="50000"/>
                  </a:schemeClr>
                </a:solidFill>
              </a:endParaRPr>
            </a:p>
          </p:txBody>
        </p:sp>
      </p:grpSp>
      <p:sp>
        <p:nvSpPr>
          <p:cNvPr id="19" name="矩形 18"/>
          <p:cNvSpPr/>
          <p:nvPr/>
        </p:nvSpPr>
        <p:spPr>
          <a:xfrm>
            <a:off x="804644" y="3393954"/>
            <a:ext cx="3453824" cy="1077218"/>
          </a:xfrm>
          <a:prstGeom prst="rect">
            <a:avLst/>
          </a:prstGeom>
        </p:spPr>
        <p:txBody>
          <a:bodyPr wrap="square">
            <a:spAutoFit/>
          </a:bodyPr>
          <a:lstStyle/>
          <a:p>
            <a:r>
              <a:rPr lang="zh-CN" altLang="en-US" sz="1600" dirty="0">
                <a:solidFill>
                  <a:schemeClr val="bg1">
                    <a:lumMod val="50000"/>
                  </a:schemeClr>
                </a:solidFill>
              </a:rPr>
              <a:t>单击文本框输入检查结果及报告信息单击文本框输入检查结果及报告信息</a:t>
            </a:r>
            <a:endParaRPr lang="zh-CN" altLang="en-US" sz="1600" dirty="0">
              <a:solidFill>
                <a:schemeClr val="bg1">
                  <a:lumMod val="50000"/>
                </a:schemeClr>
              </a:solidFill>
            </a:endParaRPr>
          </a:p>
          <a:p>
            <a:r>
              <a:rPr lang="zh-CN" altLang="en-US" sz="1600" dirty="0">
                <a:solidFill>
                  <a:schemeClr val="bg1">
                    <a:lumMod val="50000"/>
                  </a:schemeClr>
                </a:solidFill>
              </a:rPr>
              <a:t>单击文本框输入检查结果及报告信息单击文本框输入检查结果及报告信息</a:t>
            </a:r>
            <a:endParaRPr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569660"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四：治疗结果</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23" name="组合 22"/>
          <p:cNvGrpSpPr/>
          <p:nvPr/>
        </p:nvGrpSpPr>
        <p:grpSpPr>
          <a:xfrm>
            <a:off x="6960464" y="1687663"/>
            <a:ext cx="4383608" cy="4164087"/>
            <a:chOff x="-877094" y="-4168775"/>
            <a:chExt cx="4612482" cy="4381500"/>
          </a:xfrm>
        </p:grpSpPr>
        <p:sp>
          <p:nvSpPr>
            <p:cNvPr id="24" name="圆角矩形 11"/>
            <p:cNvSpPr/>
            <p:nvPr/>
          </p:nvSpPr>
          <p:spPr>
            <a:xfrm>
              <a:off x="-877094" y="-4168775"/>
              <a:ext cx="1447800" cy="990600"/>
            </a:xfrm>
            <a:prstGeom prst="round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圆角矩形 12"/>
            <p:cNvSpPr/>
            <p:nvPr/>
          </p:nvSpPr>
          <p:spPr>
            <a:xfrm>
              <a:off x="-877094" y="-3048000"/>
              <a:ext cx="1447800" cy="990600"/>
            </a:xfrm>
            <a:prstGeom prst="round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 name="圆角矩形 13"/>
            <p:cNvSpPr/>
            <p:nvPr/>
          </p:nvSpPr>
          <p:spPr>
            <a:xfrm>
              <a:off x="2287588" y="-1930400"/>
              <a:ext cx="1447800" cy="990600"/>
            </a:xfrm>
            <a:prstGeom prst="roundRect">
              <a:avLst/>
            </a:prstGeom>
            <a:blipFill dpi="0" rotWithShape="1">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7" name="组合 26"/>
            <p:cNvGrpSpPr/>
            <p:nvPr/>
          </p:nvGrpSpPr>
          <p:grpSpPr>
            <a:xfrm>
              <a:off x="-877094" y="-4168775"/>
              <a:ext cx="4600575" cy="3232150"/>
              <a:chOff x="2362994" y="438944"/>
              <a:chExt cx="4600575" cy="3232150"/>
            </a:xfrm>
            <a:solidFill>
              <a:srgbClr val="0067B4"/>
            </a:solidFill>
          </p:grpSpPr>
          <p:sp>
            <p:nvSpPr>
              <p:cNvPr id="37" name="圆角矩形 22"/>
              <p:cNvSpPr/>
              <p:nvPr/>
            </p:nvSpPr>
            <p:spPr>
              <a:xfrm>
                <a:off x="2362994" y="2680494"/>
                <a:ext cx="1447800" cy="990600"/>
              </a:xfrm>
              <a:prstGeom prst="roundRect">
                <a:avLst/>
              </a:pr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8" name="圆角矩形 23"/>
              <p:cNvSpPr/>
              <p:nvPr/>
            </p:nvSpPr>
            <p:spPr>
              <a:xfrm>
                <a:off x="5515769" y="438944"/>
                <a:ext cx="1447800" cy="990600"/>
              </a:xfrm>
              <a:prstGeom prst="roundRect">
                <a:avLst/>
              </a:pr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9" name="圆角矩形 24"/>
              <p:cNvSpPr/>
              <p:nvPr/>
            </p:nvSpPr>
            <p:spPr>
              <a:xfrm>
                <a:off x="3940176" y="1559719"/>
                <a:ext cx="1447800" cy="990600"/>
              </a:xfrm>
              <a:prstGeom prst="roundRect">
                <a:avLst/>
              </a:pr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0"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8" name="组合 27"/>
            <p:cNvGrpSpPr/>
            <p:nvPr/>
          </p:nvGrpSpPr>
          <p:grpSpPr>
            <a:xfrm>
              <a:off x="700088" y="-3048000"/>
              <a:ext cx="3024187" cy="3260725"/>
              <a:chOff x="3940176" y="1559719"/>
              <a:chExt cx="3024187" cy="3260725"/>
            </a:xfrm>
            <a:solidFill>
              <a:srgbClr val="202A36"/>
            </a:solidFill>
          </p:grpSpPr>
          <p:sp>
            <p:nvSpPr>
              <p:cNvPr id="32" name="圆角矩形 17"/>
              <p:cNvSpPr/>
              <p:nvPr/>
            </p:nvSpPr>
            <p:spPr>
              <a:xfrm>
                <a:off x="5516563" y="1559719"/>
                <a:ext cx="1447800" cy="990600"/>
              </a:xfrm>
              <a:prstGeom prst="roundRect">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 name="圆角矩形 18"/>
              <p:cNvSpPr/>
              <p:nvPr/>
            </p:nvSpPr>
            <p:spPr>
              <a:xfrm>
                <a:off x="5515769" y="3829844"/>
                <a:ext cx="1447800" cy="990600"/>
              </a:xfrm>
              <a:prstGeom prst="roundRect">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圆角矩形 19"/>
              <p:cNvSpPr/>
              <p:nvPr/>
            </p:nvSpPr>
            <p:spPr>
              <a:xfrm>
                <a:off x="3940176" y="2677319"/>
                <a:ext cx="1447800" cy="990600"/>
              </a:xfrm>
              <a:prstGeom prst="roundRect">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1" name="圆角矩形 16"/>
            <p:cNvSpPr/>
            <p:nvPr/>
          </p:nvSpPr>
          <p:spPr>
            <a:xfrm>
              <a:off x="700088" y="-4168775"/>
              <a:ext cx="1447800" cy="990600"/>
            </a:xfrm>
            <a:prstGeom prst="round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 name="组合 4"/>
          <p:cNvGrpSpPr/>
          <p:nvPr/>
        </p:nvGrpSpPr>
        <p:grpSpPr>
          <a:xfrm>
            <a:off x="934124" y="1883152"/>
            <a:ext cx="5168062" cy="3352189"/>
            <a:chOff x="934124" y="1883152"/>
            <a:chExt cx="5168062" cy="3352189"/>
          </a:xfrm>
        </p:grpSpPr>
        <p:grpSp>
          <p:nvGrpSpPr>
            <p:cNvPr id="4" name="组合 3"/>
            <p:cNvGrpSpPr/>
            <p:nvPr/>
          </p:nvGrpSpPr>
          <p:grpSpPr>
            <a:xfrm>
              <a:off x="934124" y="1883152"/>
              <a:ext cx="5168062" cy="646332"/>
              <a:chOff x="934124" y="1883152"/>
              <a:chExt cx="5168062" cy="646332"/>
            </a:xfrm>
          </p:grpSpPr>
          <p:sp>
            <p:nvSpPr>
              <p:cNvPr id="2" name="矩形 1"/>
              <p:cNvSpPr/>
              <p:nvPr/>
            </p:nvSpPr>
            <p:spPr>
              <a:xfrm>
                <a:off x="1673632" y="1883153"/>
                <a:ext cx="4428554" cy="369332"/>
              </a:xfrm>
              <a:prstGeom prst="rect">
                <a:avLst/>
              </a:prstGeom>
            </p:spPr>
            <p:txBody>
              <a:bodyPr wrap="square">
                <a:spAutoFit/>
              </a:bodyPr>
              <a:lstStyle/>
              <a:p>
                <a:r>
                  <a:rPr lang="zh-CN" altLang="en-US" dirty="0">
                    <a:solidFill>
                      <a:schemeClr val="tx1">
                        <a:lumMod val="50000"/>
                        <a:lumOff val="50000"/>
                      </a:schemeClr>
                    </a:solidFill>
                  </a:rPr>
                  <a:t>单击文本框输入治疗取得的效果</a:t>
                </a:r>
                <a:endParaRPr lang="en-US" altLang="zh-CN" dirty="0">
                  <a:solidFill>
                    <a:schemeClr val="tx1">
                      <a:lumMod val="50000"/>
                      <a:lumOff val="50000"/>
                    </a:schemeClr>
                  </a:solidFill>
                </a:endParaRPr>
              </a:p>
            </p:txBody>
          </p:sp>
          <p:grpSp>
            <p:nvGrpSpPr>
              <p:cNvPr id="3" name="组合 2"/>
              <p:cNvGrpSpPr/>
              <p:nvPr/>
            </p:nvGrpSpPr>
            <p:grpSpPr>
              <a:xfrm>
                <a:off x="934124" y="1883152"/>
                <a:ext cx="646332" cy="646332"/>
                <a:chOff x="929540" y="1501006"/>
                <a:chExt cx="1162664" cy="1162664"/>
              </a:xfrm>
            </p:grpSpPr>
            <p:sp>
              <p:nvSpPr>
                <p:cNvPr id="66" name="椭圆 65"/>
                <p:cNvSpPr/>
                <p:nvPr/>
              </p:nvSpPr>
              <p:spPr>
                <a:xfrm>
                  <a:off x="929540" y="1501006"/>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lumMod val="50000"/>
                        <a:lumOff val="50000"/>
                      </a:schemeClr>
                    </a:solidFill>
                    <a:effectLst/>
                    <a:uLnTx/>
                    <a:uFillTx/>
                    <a:cs typeface="+mn-ea"/>
                    <a:sym typeface="+mn-lt"/>
                  </a:endParaRPr>
                </a:p>
              </p:txBody>
            </p:sp>
            <p:sp>
              <p:nvSpPr>
                <p:cNvPr id="67" name="椭圆 66"/>
                <p:cNvSpPr/>
                <p:nvPr/>
              </p:nvSpPr>
              <p:spPr>
                <a:xfrm>
                  <a:off x="1030819" y="1602285"/>
                  <a:ext cx="960107" cy="960107"/>
                </a:xfrm>
                <a:prstGeom prst="ellipse">
                  <a:avLst/>
                </a:prstGeom>
                <a:solidFill>
                  <a:srgbClr val="006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1</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grpSp>
          <p:nvGrpSpPr>
            <p:cNvPr id="10" name="组合 9"/>
            <p:cNvGrpSpPr/>
            <p:nvPr/>
          </p:nvGrpSpPr>
          <p:grpSpPr>
            <a:xfrm>
              <a:off x="934124" y="3701800"/>
              <a:ext cx="5168062" cy="646332"/>
              <a:chOff x="934124" y="3701800"/>
              <a:chExt cx="5168062" cy="646332"/>
            </a:xfrm>
          </p:grpSpPr>
          <p:sp>
            <p:nvSpPr>
              <p:cNvPr id="63" name="矩形 62"/>
              <p:cNvSpPr/>
              <p:nvPr/>
            </p:nvSpPr>
            <p:spPr>
              <a:xfrm>
                <a:off x="1673632" y="3701801"/>
                <a:ext cx="4428554" cy="369332"/>
              </a:xfrm>
              <a:prstGeom prst="rect">
                <a:avLst/>
              </a:prstGeom>
            </p:spPr>
            <p:txBody>
              <a:bodyPr wrap="square">
                <a:spAutoFit/>
              </a:bodyPr>
              <a:lstStyle/>
              <a:p>
                <a:r>
                  <a:rPr lang="zh-CN" altLang="en-US" dirty="0">
                    <a:solidFill>
                      <a:schemeClr val="tx1">
                        <a:lumMod val="50000"/>
                        <a:lumOff val="50000"/>
                      </a:schemeClr>
                    </a:solidFill>
                  </a:rPr>
                  <a:t>单击文本框输入治疗取得的效果</a:t>
                </a:r>
                <a:endParaRPr lang="en-US" altLang="zh-CN" dirty="0">
                  <a:solidFill>
                    <a:schemeClr val="tx1">
                      <a:lumMod val="50000"/>
                      <a:lumOff val="50000"/>
                    </a:schemeClr>
                  </a:solidFill>
                </a:endParaRPr>
              </a:p>
            </p:txBody>
          </p:sp>
          <p:grpSp>
            <p:nvGrpSpPr>
              <p:cNvPr id="68" name="组合 67"/>
              <p:cNvGrpSpPr/>
              <p:nvPr/>
            </p:nvGrpSpPr>
            <p:grpSpPr>
              <a:xfrm>
                <a:off x="934124" y="3701800"/>
                <a:ext cx="646332" cy="646332"/>
                <a:chOff x="929540" y="1501006"/>
                <a:chExt cx="1162664" cy="1162664"/>
              </a:xfrm>
            </p:grpSpPr>
            <p:sp>
              <p:nvSpPr>
                <p:cNvPr id="69" name="椭圆 68"/>
                <p:cNvSpPr/>
                <p:nvPr/>
              </p:nvSpPr>
              <p:spPr>
                <a:xfrm>
                  <a:off x="929540" y="1501006"/>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lumMod val="50000"/>
                        <a:lumOff val="50000"/>
                      </a:schemeClr>
                    </a:solidFill>
                    <a:effectLst/>
                    <a:uLnTx/>
                    <a:uFillTx/>
                    <a:cs typeface="+mn-ea"/>
                    <a:sym typeface="+mn-lt"/>
                  </a:endParaRPr>
                </a:p>
              </p:txBody>
            </p:sp>
            <p:sp>
              <p:nvSpPr>
                <p:cNvPr id="70" name="椭圆 69"/>
                <p:cNvSpPr/>
                <p:nvPr/>
              </p:nvSpPr>
              <p:spPr>
                <a:xfrm>
                  <a:off x="1030819" y="1602285"/>
                  <a:ext cx="960107" cy="960107"/>
                </a:xfrm>
                <a:prstGeom prst="ellipse">
                  <a:avLst/>
                </a:prstGeom>
                <a:solidFill>
                  <a:srgbClr val="016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3</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grpSp>
          <p:nvGrpSpPr>
            <p:cNvPr id="11" name="组合 10"/>
            <p:cNvGrpSpPr/>
            <p:nvPr/>
          </p:nvGrpSpPr>
          <p:grpSpPr>
            <a:xfrm>
              <a:off x="934124" y="4589009"/>
              <a:ext cx="5168062" cy="646332"/>
              <a:chOff x="934124" y="4589009"/>
              <a:chExt cx="5168062" cy="646332"/>
            </a:xfrm>
          </p:grpSpPr>
          <p:sp>
            <p:nvSpPr>
              <p:cNvPr id="64" name="矩形 63"/>
              <p:cNvSpPr/>
              <p:nvPr/>
            </p:nvSpPr>
            <p:spPr>
              <a:xfrm>
                <a:off x="1673632" y="4589010"/>
                <a:ext cx="4428554" cy="369332"/>
              </a:xfrm>
              <a:prstGeom prst="rect">
                <a:avLst/>
              </a:prstGeom>
            </p:spPr>
            <p:txBody>
              <a:bodyPr wrap="square">
                <a:spAutoFit/>
              </a:bodyPr>
              <a:lstStyle/>
              <a:p>
                <a:r>
                  <a:rPr lang="zh-CN" altLang="en-US" dirty="0">
                    <a:solidFill>
                      <a:schemeClr val="tx1">
                        <a:lumMod val="50000"/>
                        <a:lumOff val="50000"/>
                      </a:schemeClr>
                    </a:solidFill>
                  </a:rPr>
                  <a:t>单击文本框输入治疗取得的效果</a:t>
                </a:r>
                <a:endParaRPr lang="en-US" altLang="zh-CN" dirty="0">
                  <a:solidFill>
                    <a:schemeClr val="tx1">
                      <a:lumMod val="50000"/>
                      <a:lumOff val="50000"/>
                    </a:schemeClr>
                  </a:solidFill>
                </a:endParaRPr>
              </a:p>
            </p:txBody>
          </p:sp>
          <p:grpSp>
            <p:nvGrpSpPr>
              <p:cNvPr id="71" name="组合 70"/>
              <p:cNvGrpSpPr/>
              <p:nvPr/>
            </p:nvGrpSpPr>
            <p:grpSpPr>
              <a:xfrm>
                <a:off x="934124" y="4589009"/>
                <a:ext cx="646332" cy="646332"/>
                <a:chOff x="929540" y="1501006"/>
                <a:chExt cx="1162664" cy="1162664"/>
              </a:xfrm>
            </p:grpSpPr>
            <p:sp>
              <p:nvSpPr>
                <p:cNvPr id="72" name="椭圆 71"/>
                <p:cNvSpPr/>
                <p:nvPr/>
              </p:nvSpPr>
              <p:spPr>
                <a:xfrm>
                  <a:off x="929540" y="1501006"/>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lumMod val="50000"/>
                        <a:lumOff val="50000"/>
                      </a:schemeClr>
                    </a:solidFill>
                    <a:effectLst/>
                    <a:uLnTx/>
                    <a:uFillTx/>
                    <a:cs typeface="+mn-ea"/>
                    <a:sym typeface="+mn-lt"/>
                  </a:endParaRPr>
                </a:p>
              </p:txBody>
            </p:sp>
            <p:sp>
              <p:nvSpPr>
                <p:cNvPr id="73" name="椭圆 72"/>
                <p:cNvSpPr/>
                <p:nvPr/>
              </p:nvSpPr>
              <p:spPr>
                <a:xfrm>
                  <a:off x="1030819" y="1602285"/>
                  <a:ext cx="960107" cy="960107"/>
                </a:xfrm>
                <a:prstGeom prst="ellipse">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4</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grpSp>
          <p:nvGrpSpPr>
            <p:cNvPr id="9" name="组合 8"/>
            <p:cNvGrpSpPr/>
            <p:nvPr/>
          </p:nvGrpSpPr>
          <p:grpSpPr>
            <a:xfrm>
              <a:off x="934124" y="2785063"/>
              <a:ext cx="5168062" cy="646332"/>
              <a:chOff x="934124" y="2785063"/>
              <a:chExt cx="5168062" cy="646332"/>
            </a:xfrm>
          </p:grpSpPr>
          <p:sp>
            <p:nvSpPr>
              <p:cNvPr id="62" name="矩形 61"/>
              <p:cNvSpPr/>
              <p:nvPr/>
            </p:nvSpPr>
            <p:spPr>
              <a:xfrm>
                <a:off x="1673632" y="2785064"/>
                <a:ext cx="4428554" cy="369332"/>
              </a:xfrm>
              <a:prstGeom prst="rect">
                <a:avLst/>
              </a:prstGeom>
            </p:spPr>
            <p:txBody>
              <a:bodyPr wrap="square">
                <a:spAutoFit/>
              </a:bodyPr>
              <a:lstStyle/>
              <a:p>
                <a:r>
                  <a:rPr lang="zh-CN" altLang="en-US" dirty="0">
                    <a:solidFill>
                      <a:schemeClr val="tx1">
                        <a:lumMod val="50000"/>
                        <a:lumOff val="50000"/>
                      </a:schemeClr>
                    </a:solidFill>
                  </a:rPr>
                  <a:t>单击文本框输入治疗取得的效果</a:t>
                </a:r>
                <a:endParaRPr lang="en-US" altLang="zh-CN" dirty="0">
                  <a:solidFill>
                    <a:schemeClr val="tx1">
                      <a:lumMod val="50000"/>
                      <a:lumOff val="50000"/>
                    </a:schemeClr>
                  </a:solidFill>
                </a:endParaRPr>
              </a:p>
            </p:txBody>
          </p:sp>
          <p:grpSp>
            <p:nvGrpSpPr>
              <p:cNvPr id="74" name="组合 73"/>
              <p:cNvGrpSpPr/>
              <p:nvPr/>
            </p:nvGrpSpPr>
            <p:grpSpPr>
              <a:xfrm>
                <a:off x="934124" y="2785063"/>
                <a:ext cx="646332" cy="646332"/>
                <a:chOff x="929540" y="1501006"/>
                <a:chExt cx="1162664" cy="1162664"/>
              </a:xfrm>
            </p:grpSpPr>
            <p:sp>
              <p:nvSpPr>
                <p:cNvPr id="75" name="椭圆 74"/>
                <p:cNvSpPr/>
                <p:nvPr/>
              </p:nvSpPr>
              <p:spPr>
                <a:xfrm>
                  <a:off x="929540" y="1501006"/>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tx1">
                        <a:lumMod val="50000"/>
                        <a:lumOff val="50000"/>
                      </a:schemeClr>
                    </a:solidFill>
                    <a:effectLst/>
                    <a:uLnTx/>
                    <a:uFillTx/>
                    <a:cs typeface="+mn-ea"/>
                    <a:sym typeface="+mn-lt"/>
                  </a:endParaRPr>
                </a:p>
              </p:txBody>
            </p:sp>
            <p:sp>
              <p:nvSpPr>
                <p:cNvPr id="76" name="椭圆 75"/>
                <p:cNvSpPr/>
                <p:nvPr/>
              </p:nvSpPr>
              <p:spPr>
                <a:xfrm>
                  <a:off x="1030819" y="1602285"/>
                  <a:ext cx="960107" cy="960107"/>
                </a:xfrm>
                <a:prstGeom prst="ellipse">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2</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569660"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四：后续治疗</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4" name="组合 3"/>
          <p:cNvGrpSpPr/>
          <p:nvPr/>
        </p:nvGrpSpPr>
        <p:grpSpPr>
          <a:xfrm>
            <a:off x="773430" y="1480185"/>
            <a:ext cx="8441690" cy="4890770"/>
            <a:chOff x="2947" y="2258"/>
            <a:chExt cx="13294" cy="7702"/>
          </a:xfrm>
        </p:grpSpPr>
        <p:sp>
          <p:nvSpPr>
            <p:cNvPr id="10" name="菱形 9"/>
            <p:cNvSpPr/>
            <p:nvPr/>
          </p:nvSpPr>
          <p:spPr>
            <a:xfrm>
              <a:off x="8844" y="2527"/>
              <a:ext cx="1512" cy="1512"/>
            </a:xfrm>
            <a:prstGeom prst="diamond">
              <a:avLst/>
            </a:prstGeom>
            <a:solidFill>
              <a:srgbClr val="006E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注射用药</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11" name="直接连接符 10"/>
            <p:cNvCxnSpPr>
              <a:stCxn id="10" idx="2"/>
              <a:endCxn id="19" idx="0"/>
            </p:cNvCxnSpPr>
            <p:nvPr/>
          </p:nvCxnSpPr>
          <p:spPr>
            <a:xfrm>
              <a:off x="9600" y="4039"/>
              <a:ext cx="0" cy="3484"/>
            </a:xfrm>
            <a:prstGeom prst="line">
              <a:avLst/>
            </a:prstGeom>
            <a:ln w="6350">
              <a:solidFill>
                <a:srgbClr val="006E9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0" idx="1"/>
            </p:cNvCxnSpPr>
            <p:nvPr/>
          </p:nvCxnSpPr>
          <p:spPr>
            <a:xfrm flipH="1">
              <a:off x="8239" y="3283"/>
              <a:ext cx="605" cy="0"/>
            </a:xfrm>
            <a:prstGeom prst="line">
              <a:avLst/>
            </a:prstGeom>
            <a:ln w="6350">
              <a:solidFill>
                <a:srgbClr val="006E9B"/>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947" y="2258"/>
              <a:ext cx="4990" cy="5443"/>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36DB7">
                    <a:lumMod val="50000"/>
                  </a:srgbClr>
                </a:solidFill>
                <a:effectLst/>
                <a:uLnTx/>
                <a:uFillTx/>
                <a:latin typeface="Arial" panose="020B0604020202020204"/>
                <a:ea typeface="微软雅黑" panose="020B0503020204020204" pitchFamily="34" charset="-122"/>
                <a:cs typeface="+mn-ea"/>
                <a:sym typeface="+mn-lt"/>
              </a:endParaRPr>
            </a:p>
          </p:txBody>
        </p:sp>
        <p:sp>
          <p:nvSpPr>
            <p:cNvPr id="18" name="Rectangle 20"/>
            <p:cNvSpPr>
              <a:spLocks noChangeArrowheads="1"/>
            </p:cNvSpPr>
            <p:nvPr/>
          </p:nvSpPr>
          <p:spPr bwMode="auto">
            <a:xfrm>
              <a:off x="3242" y="2402"/>
              <a:ext cx="4401"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fontAlgn="base">
                <a:lnSpc>
                  <a:spcPct val="130000"/>
                </a:lnSpc>
                <a:spcBef>
                  <a:spcPct val="0"/>
                </a:spcBef>
                <a:spcAft>
                  <a:spcPct val="0"/>
                </a:spcAft>
                <a:defRPr/>
              </a:pPr>
              <a:r>
                <a:rPr lang="zh-CN" altLang="en-US" sz="1400" dirty="0">
                  <a:solidFill>
                    <a:schemeClr val="tx1">
                      <a:lumMod val="50000"/>
                      <a:lumOff val="50000"/>
                    </a:schemeClr>
                  </a:solidFill>
                </a:rPr>
                <a:t>单击文本框输入药品信息用量说明单击文本框输入药品信息用量说明单击文本框输入药品信息用量说明单击文本框输入药品信息用量说明单击文本框输入药品信息用量说明</a:t>
              </a:r>
              <a:endParaRPr kumimoji="0" lang="zh-CN" altLang="en-US" sz="1335" b="0"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pitchFamily="34" charset="-122"/>
                <a:cs typeface="+mn-ea"/>
                <a:sym typeface="+mn-lt"/>
              </a:endParaRPr>
            </a:p>
          </p:txBody>
        </p:sp>
        <p:sp>
          <p:nvSpPr>
            <p:cNvPr id="19" name="菱形 18"/>
            <p:cNvSpPr/>
            <p:nvPr/>
          </p:nvSpPr>
          <p:spPr>
            <a:xfrm>
              <a:off x="8844" y="7524"/>
              <a:ext cx="1512" cy="1512"/>
            </a:xfrm>
            <a:prstGeom prst="diamond">
              <a:avLst/>
            </a:prstGeom>
            <a:solidFill>
              <a:srgbClr val="00B7F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口服用药</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21" name="直接连接符 20"/>
            <p:cNvCxnSpPr/>
            <p:nvPr/>
          </p:nvCxnSpPr>
          <p:spPr>
            <a:xfrm flipH="1">
              <a:off x="10356" y="8280"/>
              <a:ext cx="605" cy="0"/>
            </a:xfrm>
            <a:prstGeom prst="line">
              <a:avLst/>
            </a:prstGeom>
            <a:ln w="6350">
              <a:solidFill>
                <a:srgbClr val="006E9B"/>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251" y="4204"/>
              <a:ext cx="4990" cy="5443"/>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36DB7">
                    <a:lumMod val="50000"/>
                  </a:srgbClr>
                </a:solidFill>
                <a:effectLst/>
                <a:uLnTx/>
                <a:uFillTx/>
                <a:latin typeface="Arial" panose="020B0604020202020204"/>
                <a:ea typeface="微软雅黑" panose="020B0503020204020204" pitchFamily="34" charset="-122"/>
                <a:cs typeface="+mn-ea"/>
                <a:sym typeface="+mn-lt"/>
              </a:endParaRPr>
            </a:p>
          </p:txBody>
        </p:sp>
        <p:sp>
          <p:nvSpPr>
            <p:cNvPr id="26" name="Rectangle 20"/>
            <p:cNvSpPr>
              <a:spLocks noChangeArrowheads="1"/>
            </p:cNvSpPr>
            <p:nvPr/>
          </p:nvSpPr>
          <p:spPr bwMode="auto">
            <a:xfrm>
              <a:off x="11417" y="7525"/>
              <a:ext cx="4658"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fontAlgn="base">
                <a:lnSpc>
                  <a:spcPct val="130000"/>
                </a:lnSpc>
                <a:spcBef>
                  <a:spcPct val="0"/>
                </a:spcBef>
                <a:spcAft>
                  <a:spcPct val="0"/>
                </a:spcAft>
                <a:defRPr/>
              </a:pPr>
              <a:r>
                <a:rPr lang="zh-CN" altLang="en-US" sz="1400" dirty="0">
                  <a:solidFill>
                    <a:schemeClr val="tx1">
                      <a:lumMod val="50000"/>
                      <a:lumOff val="50000"/>
                    </a:schemeClr>
                  </a:solidFill>
                </a:rPr>
                <a:t>单击文本框输入药品信息及用量说明单击文本框输入药品信息及用量说明单击文本框输入药品信息及用量说明单击文本框输入药品信息及用量说明单击文本框输入药品信息及用量说明</a:t>
              </a:r>
              <a:endParaRPr kumimoji="0" lang="zh-CN" altLang="en-US" sz="1335" b="0"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pitchFamily="34" charset="-122"/>
                <a:cs typeface="+mn-ea"/>
                <a:sym typeface="+mn-lt"/>
              </a:endParaRPr>
            </a:p>
          </p:txBody>
        </p:sp>
        <p:cxnSp>
          <p:nvCxnSpPr>
            <p:cNvPr id="27" name="直接连接符 26"/>
            <p:cNvCxnSpPr>
              <a:stCxn id="19" idx="2"/>
            </p:cNvCxnSpPr>
            <p:nvPr/>
          </p:nvCxnSpPr>
          <p:spPr>
            <a:xfrm flipH="1">
              <a:off x="9600" y="9036"/>
              <a:ext cx="0" cy="924"/>
            </a:xfrm>
            <a:prstGeom prst="line">
              <a:avLst/>
            </a:prstGeom>
            <a:ln w="6350">
              <a:solidFill>
                <a:srgbClr val="006E9B"/>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242" y="4705"/>
              <a:ext cx="4297" cy="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417" y="4438"/>
              <a:ext cx="4430" cy="2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0" name="PA-文本框 39"/>
          <p:cNvSpPr txBox="1"/>
          <p:nvPr>
            <p:custDataLst>
              <p:tags r:id="rId2"/>
            </p:custDataLst>
          </p:nvPr>
        </p:nvSpPr>
        <p:spPr>
          <a:xfrm>
            <a:off x="3249922" y="2018301"/>
            <a:ext cx="5692156" cy="1015663"/>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006E9B"/>
                </a:solidFill>
                <a:uLnTx/>
                <a:uFillTx/>
                <a:latin typeface="+mn-lt"/>
                <a:cs typeface="+mn-ea"/>
                <a:sym typeface="+mn-lt"/>
              </a:rPr>
              <a:t>结论报告及分析</a:t>
            </a:r>
            <a:endParaRPr kumimoji="0" lang="zh-CN" altLang="en-US" sz="6000" b="0" i="0" u="none" strike="noStrike" kern="1200" cap="none" spc="0" normalizeH="0" baseline="0" noProof="0" dirty="0">
              <a:ln>
                <a:noFill/>
              </a:ln>
              <a:solidFill>
                <a:srgbClr val="006E9B"/>
              </a:solidFill>
              <a:uLnTx/>
              <a:uFillTx/>
              <a:latin typeface="+mn-lt"/>
              <a:cs typeface="+mn-ea"/>
              <a:sym typeface="+mn-lt"/>
            </a:endParaRPr>
          </a:p>
        </p:txBody>
      </p:sp>
      <p:sp>
        <p:nvSpPr>
          <p:cNvPr id="44" name="PA-文本框 43"/>
          <p:cNvSpPr txBox="1"/>
          <p:nvPr>
            <p:custDataLst>
              <p:tags r:id="rId3"/>
            </p:custDataLst>
          </p:nvPr>
        </p:nvSpPr>
        <p:spPr>
          <a:xfrm>
            <a:off x="3774533" y="3275616"/>
            <a:ext cx="2105718" cy="33855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sz="1600" b="0" dirty="0">
                <a:solidFill>
                  <a:srgbClr val="006C9A"/>
                </a:solidFill>
                <a:latin typeface="+mn-lt"/>
                <a:cs typeface="+mn-ea"/>
                <a:sym typeface="+mn-lt"/>
              </a:rPr>
              <a:t>治疗小结</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6" name="PA-文本框 45"/>
          <p:cNvSpPr txBox="1"/>
          <p:nvPr>
            <p:custDataLst>
              <p:tags r:id="rId4"/>
            </p:custDataLst>
          </p:nvPr>
        </p:nvSpPr>
        <p:spPr>
          <a:xfrm>
            <a:off x="3774533" y="3730426"/>
            <a:ext cx="2105718" cy="830997"/>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治疗方案思考</a:t>
            </a:r>
            <a:endParaRPr kumimoji="0" lang="en-US" altLang="zh-CN" sz="1600" b="0" i="0" u="none" strike="noStrike" kern="1200" cap="none" spc="0" normalizeH="0" baseline="0" noProof="0" dirty="0">
              <a:ln>
                <a:noFill/>
              </a:ln>
              <a:solidFill>
                <a:srgbClr val="006C9A"/>
              </a:solidFill>
              <a:uLnTx/>
              <a:uFillTx/>
              <a:latin typeface="+mn-lt"/>
              <a:cs typeface="+mn-ea"/>
              <a:sym typeface="+mn-l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endParaRPr lang="en-US" altLang="zh-CN" sz="1600" b="0" dirty="0">
              <a:solidFill>
                <a:srgbClr val="006C9A"/>
              </a:solidFill>
              <a:latin typeface="+mn-lt"/>
              <a:cs typeface="+mn-ea"/>
              <a:sym typeface="+mn-l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讨论</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cxnSp>
        <p:nvCxnSpPr>
          <p:cNvPr id="49" name="PA-直接连接符 48"/>
          <p:cNvCxnSpPr/>
          <p:nvPr>
            <p:custDataLst>
              <p:tags r:id="rId5"/>
            </p:custDataLst>
          </p:nvPr>
        </p:nvCxnSpPr>
        <p:spPr>
          <a:xfrm>
            <a:off x="2856000" y="3019165"/>
            <a:ext cx="6480000" cy="0"/>
          </a:xfrm>
          <a:prstGeom prst="line">
            <a:avLst/>
          </a:prstGeom>
          <a:ln>
            <a:solidFill>
              <a:srgbClr val="016D9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569660" cy="369332"/>
          </a:xfrm>
          <a:prstGeom prst="rect">
            <a:avLst/>
          </a:prstGeom>
        </p:spPr>
        <p:txBody>
          <a:bodyPr wrap="none">
            <a:spAutoFit/>
          </a:bodyPr>
          <a:lstStyle/>
          <a:p>
            <a:pPr>
              <a:defRPr/>
            </a:pPr>
            <a:r>
              <a:rPr lang="zh-CN" altLang="en-US" b="1" dirty="0">
                <a:solidFill>
                  <a:schemeClr val="tx1">
                    <a:lumMod val="50000"/>
                    <a:lumOff val="50000"/>
                  </a:schemeClr>
                </a:solidFill>
                <a:cs typeface="+mn-ea"/>
                <a:sym typeface="+mn-lt"/>
              </a:rPr>
              <a:t>五：治疗小结</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sp>
        <p:nvSpPr>
          <p:cNvPr id="33" name="Oval 14"/>
          <p:cNvSpPr>
            <a:spLocks noChangeArrowheads="1"/>
          </p:cNvSpPr>
          <p:nvPr/>
        </p:nvSpPr>
        <p:spPr bwMode="auto">
          <a:xfrm>
            <a:off x="1352466" y="1906647"/>
            <a:ext cx="456917" cy="459741"/>
          </a:xfrm>
          <a:prstGeom prst="ellipse">
            <a:avLst/>
          </a:prstGeom>
          <a:solidFill>
            <a:srgbClr val="016D9B"/>
          </a:solidFill>
          <a:ln>
            <a:noFill/>
          </a:ln>
        </p:spPr>
        <p:txBody>
          <a:bodyPr vert="horz" wrap="square" lIns="121920" tIns="60960" rIns="121920" bIns="6096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1</a:t>
            </a:r>
            <a:endParaRPr kumimoji="0" lang="zh-CN" altLang="en-US"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sp>
        <p:nvSpPr>
          <p:cNvPr id="34" name="Oval 16"/>
          <p:cNvSpPr>
            <a:spLocks noChangeArrowheads="1"/>
          </p:cNvSpPr>
          <p:nvPr/>
        </p:nvSpPr>
        <p:spPr bwMode="auto">
          <a:xfrm>
            <a:off x="1352466" y="3412437"/>
            <a:ext cx="456917" cy="459741"/>
          </a:xfrm>
          <a:prstGeom prst="ellipse">
            <a:avLst/>
          </a:prstGeom>
          <a:solidFill>
            <a:srgbClr val="00B7FD"/>
          </a:solidFill>
          <a:ln>
            <a:noFill/>
          </a:ln>
        </p:spPr>
        <p:txBody>
          <a:bodyPr vert="horz" wrap="square" lIns="121920" tIns="60960" rIns="121920" bIns="6096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2</a:t>
            </a:r>
            <a:endParaRPr kumimoji="0" lang="zh-CN" altLang="en-US"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sp>
        <p:nvSpPr>
          <p:cNvPr id="35" name="Oval 18"/>
          <p:cNvSpPr>
            <a:spLocks noChangeArrowheads="1"/>
          </p:cNvSpPr>
          <p:nvPr/>
        </p:nvSpPr>
        <p:spPr bwMode="auto">
          <a:xfrm>
            <a:off x="1352466" y="4921300"/>
            <a:ext cx="456917" cy="459741"/>
          </a:xfrm>
          <a:prstGeom prst="ellipse">
            <a:avLst/>
          </a:prstGeom>
          <a:solidFill>
            <a:srgbClr val="016D9B"/>
          </a:solidFill>
          <a:ln>
            <a:noFill/>
          </a:ln>
        </p:spPr>
        <p:txBody>
          <a:bodyPr vert="horz" wrap="square" lIns="121920" tIns="60960" rIns="121920" bIns="6096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3</a:t>
            </a:r>
            <a:endParaRPr kumimoji="0" lang="zh-CN" altLang="en-US" sz="2400" b="1"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endParaRPr>
          </a:p>
        </p:txBody>
      </p:sp>
      <p:pic>
        <p:nvPicPr>
          <p:cNvPr id="39" name="Picture 2" descr="C:\Users\Damon\Desktop\电子产品.png"/>
          <p:cNvPicPr>
            <a:picLocks noChangeAspect="1" noChangeArrowheads="1"/>
          </p:cNvPicPr>
          <p:nvPr/>
        </p:nvPicPr>
        <p:blipFill>
          <a:blip r:embed="rId3"/>
          <a:srcRect/>
          <a:stretch>
            <a:fillRect/>
          </a:stretch>
        </p:blipFill>
        <p:spPr bwMode="auto">
          <a:xfrm>
            <a:off x="5975350" y="2150745"/>
            <a:ext cx="5579745" cy="3129915"/>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870790" y="1966029"/>
            <a:ext cx="2723823" cy="369332"/>
          </a:xfrm>
          <a:prstGeom prst="rect">
            <a:avLst/>
          </a:prstGeom>
        </p:spPr>
        <p:txBody>
          <a:bodyPr wrap="none">
            <a:spAutoFit/>
          </a:bodyPr>
          <a:lstStyle/>
          <a:p>
            <a:r>
              <a:rPr lang="zh-CN" altLang="en-US" dirty="0">
                <a:solidFill>
                  <a:schemeClr val="tx1">
                    <a:lumMod val="50000"/>
                    <a:lumOff val="50000"/>
                  </a:schemeClr>
                </a:solidFill>
              </a:rPr>
              <a:t>患者的抗感染体征表现等</a:t>
            </a:r>
            <a:endParaRPr lang="en-US" altLang="zh-CN" dirty="0">
              <a:solidFill>
                <a:schemeClr val="tx1">
                  <a:lumMod val="50000"/>
                  <a:lumOff val="50000"/>
                </a:schemeClr>
              </a:solidFill>
            </a:endParaRPr>
          </a:p>
        </p:txBody>
      </p:sp>
      <p:sp>
        <p:nvSpPr>
          <p:cNvPr id="17" name="矩形 16"/>
          <p:cNvSpPr/>
          <p:nvPr/>
        </p:nvSpPr>
        <p:spPr>
          <a:xfrm>
            <a:off x="1851066" y="3429000"/>
            <a:ext cx="2492990" cy="369332"/>
          </a:xfrm>
          <a:prstGeom prst="rect">
            <a:avLst/>
          </a:prstGeom>
        </p:spPr>
        <p:txBody>
          <a:bodyPr wrap="none">
            <a:spAutoFit/>
          </a:bodyPr>
          <a:lstStyle/>
          <a:p>
            <a:r>
              <a:rPr lang="zh-CN" altLang="en-US" dirty="0">
                <a:solidFill>
                  <a:schemeClr val="tx1">
                    <a:lumMod val="50000"/>
                    <a:lumOff val="50000"/>
                  </a:schemeClr>
                </a:solidFill>
              </a:rPr>
              <a:t>患者继发疾病的管理等</a:t>
            </a:r>
            <a:endParaRPr lang="en-US" altLang="zh-CN" dirty="0">
              <a:solidFill>
                <a:schemeClr val="tx1">
                  <a:lumMod val="50000"/>
                  <a:lumOff val="50000"/>
                </a:schemeClr>
              </a:solidFill>
            </a:endParaRPr>
          </a:p>
        </p:txBody>
      </p:sp>
      <p:sp>
        <p:nvSpPr>
          <p:cNvPr id="18" name="矩形 17"/>
          <p:cNvSpPr/>
          <p:nvPr/>
        </p:nvSpPr>
        <p:spPr>
          <a:xfrm>
            <a:off x="1864785" y="4966504"/>
            <a:ext cx="2723823" cy="369332"/>
          </a:xfrm>
          <a:prstGeom prst="rect">
            <a:avLst/>
          </a:prstGeom>
        </p:spPr>
        <p:txBody>
          <a:bodyPr wrap="none">
            <a:spAutoFit/>
          </a:bodyPr>
          <a:lstStyle/>
          <a:p>
            <a:r>
              <a:rPr lang="zh-CN" altLang="en-US" dirty="0">
                <a:solidFill>
                  <a:schemeClr val="tx1">
                    <a:lumMod val="50000"/>
                    <a:lumOff val="50000"/>
                  </a:schemeClr>
                </a:solidFill>
              </a:rPr>
              <a:t>患者后期随访相关信息等</a:t>
            </a:r>
            <a:endParaRPr lang="en-US" altLang="zh-CN" dirty="0">
              <a:solidFill>
                <a:schemeClr val="tx1">
                  <a:lumMod val="50000"/>
                  <a:lumOff val="50000"/>
                </a:schemeClr>
              </a:solidFill>
            </a:endParaRPr>
          </a:p>
        </p:txBody>
      </p:sp>
      <p:sp>
        <p:nvSpPr>
          <p:cNvPr id="3" name="矩形 2"/>
          <p:cNvSpPr/>
          <p:nvPr/>
        </p:nvSpPr>
        <p:spPr>
          <a:xfrm>
            <a:off x="6736715" y="2366645"/>
            <a:ext cx="4149725" cy="2600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107996"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个人简介</a:t>
            </a:r>
            <a:endParaRPr lang="zh-CN" altLang="en-US" b="1" dirty="0">
              <a:solidFill>
                <a:schemeClr val="tx1">
                  <a:lumMod val="50000"/>
                  <a:lumOff val="50000"/>
                </a:schemeClr>
              </a:solidFill>
              <a:cs typeface="+mn-ea"/>
              <a:sym typeface="+mn-lt"/>
            </a:endParaRPr>
          </a:p>
        </p:txBody>
      </p:sp>
      <p:pic>
        <p:nvPicPr>
          <p:cNvPr id="24" name="图片 23"/>
          <p:cNvPicPr>
            <a:picLocks noChangeAspect="1"/>
          </p:cNvPicPr>
          <p:nvPr/>
        </p:nvPicPr>
        <p:blipFill rotWithShape="1">
          <a:blip r:embed="rId3" cstate="screen"/>
          <a:srcRect/>
          <a:stretch>
            <a:fillRect/>
          </a:stretch>
        </p:blipFill>
        <p:spPr>
          <a:xfrm>
            <a:off x="2170205" y="2002556"/>
            <a:ext cx="1548769" cy="3011914"/>
          </a:xfrm>
          <a:prstGeom prst="rect">
            <a:avLst/>
          </a:prstGeom>
          <a:effectLst>
            <a:outerShdw blurRad="292100" dist="38100" sx="103000" sy="103000" algn="l" rotWithShape="0">
              <a:prstClr val="black">
                <a:alpha val="40000"/>
              </a:prstClr>
            </a:outerShdw>
          </a:effectLst>
        </p:spPr>
      </p:pic>
      <p:sp>
        <p:nvSpPr>
          <p:cNvPr id="33" name="矩形 32"/>
          <p:cNvSpPr/>
          <p:nvPr/>
        </p:nvSpPr>
        <p:spPr>
          <a:xfrm>
            <a:off x="5772879" y="2125930"/>
            <a:ext cx="5756512" cy="784830"/>
          </a:xfrm>
          <a:prstGeom prst="rect">
            <a:avLst/>
          </a:prstGeom>
        </p:spPr>
        <p:txBody>
          <a:bodyPr wrap="square">
            <a:spAutoFit/>
          </a:bodyPr>
          <a:lstStyle/>
          <a:p>
            <a:r>
              <a:rPr lang="zh-CN" altLang="en-US" sz="2400" b="1" dirty="0">
                <a:solidFill>
                  <a:srgbClr val="5FCBCA"/>
                </a:solidFill>
                <a:latin typeface="微软雅黑" panose="020B0503020204020204" pitchFamily="34" charset="-122"/>
                <a:ea typeface="微软雅黑" panose="020B0503020204020204" pitchFamily="34" charset="-122"/>
              </a:rPr>
              <a:t>姓名：</a:t>
            </a:r>
            <a:endParaRPr lang="en-US" altLang="zh-CN" sz="2400" b="1" dirty="0">
              <a:solidFill>
                <a:srgbClr val="5FCBCA"/>
              </a:solidFill>
              <a:latin typeface="微软雅黑" panose="020B0503020204020204" pitchFamily="34" charset="-122"/>
              <a:ea typeface="微软雅黑" panose="020B0503020204020204" pitchFamily="34" charset="-122"/>
            </a:endParaRPr>
          </a:p>
          <a:p>
            <a:r>
              <a:rPr lang="zh-CN" altLang="en-US" sz="1050" dirty="0">
                <a:solidFill>
                  <a:prstClr val="white">
                    <a:lumMod val="50000"/>
                  </a:prstClr>
                </a:solidFill>
                <a:latin typeface="微软雅黑" panose="020B0503020204020204" pitchFamily="34" charset="-122"/>
                <a:ea typeface="微软雅黑" panose="020B0503020204020204" pitchFamily="34" charset="-122"/>
              </a:rPr>
              <a:t>职称</a:t>
            </a:r>
            <a:endParaRPr lang="en-US" altLang="zh-CN" sz="1050" dirty="0">
              <a:solidFill>
                <a:prstClr val="white">
                  <a:lumMod val="50000"/>
                </a:prstClr>
              </a:solidFill>
              <a:latin typeface="微软雅黑" panose="020B0503020204020204" pitchFamily="34" charset="-122"/>
              <a:ea typeface="微软雅黑" panose="020B0503020204020204" pitchFamily="34" charset="-122"/>
            </a:endParaRPr>
          </a:p>
          <a:p>
            <a:r>
              <a:rPr lang="zh-CN" altLang="en-US" sz="1050" dirty="0">
                <a:solidFill>
                  <a:prstClr val="white">
                    <a:lumMod val="50000"/>
                  </a:prstClr>
                </a:solidFill>
                <a:latin typeface="微软雅黑" panose="020B0503020204020204" pitchFamily="34" charset="-122"/>
                <a:ea typeface="微软雅黑" panose="020B0503020204020204" pitchFamily="34" charset="-122"/>
              </a:rPr>
              <a:t>医院，科室，职务</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4" name="矩形 33"/>
          <p:cNvSpPr/>
          <p:nvPr/>
        </p:nvSpPr>
        <p:spPr>
          <a:xfrm>
            <a:off x="5772879" y="3162550"/>
            <a:ext cx="3653489" cy="1160254"/>
          </a:xfrm>
          <a:prstGeom prst="rect">
            <a:avLst/>
          </a:prstGeom>
        </p:spPr>
        <p:txBody>
          <a:bodyPr wrap="square">
            <a:spAutoFit/>
          </a:bodyPr>
          <a:lstStyle/>
          <a:p>
            <a:r>
              <a:rPr lang="zh-CN" altLang="en-US" sz="2400" b="1" dirty="0">
                <a:solidFill>
                  <a:srgbClr val="5FCBCA"/>
                </a:solidFill>
                <a:latin typeface="微软雅黑" panose="020B0503020204020204" pitchFamily="34" charset="-122"/>
                <a:ea typeface="微软雅黑" panose="020B0503020204020204" pitchFamily="34" charset="-122"/>
              </a:rPr>
              <a:t>学术任职贡献：</a:t>
            </a:r>
            <a:endParaRPr lang="zh-CN" altLang="en-US" sz="2400" b="1" dirty="0">
              <a:solidFill>
                <a:srgbClr val="5FCBCA"/>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社会任职</a:t>
            </a:r>
            <a:endParaRPr lang="en-US" altLang="zh-CN" sz="1050" dirty="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学术文献</a:t>
            </a:r>
            <a:endParaRPr lang="en-US" altLang="zh-CN" sz="1050" dirty="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临床经验等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2031325"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五：治疗方案思考</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3" name="组合 2"/>
          <p:cNvGrpSpPr/>
          <p:nvPr/>
        </p:nvGrpSpPr>
        <p:grpSpPr>
          <a:xfrm>
            <a:off x="807720" y="1599565"/>
            <a:ext cx="9812020" cy="4286885"/>
            <a:chOff x="2364" y="2446"/>
            <a:chExt cx="15452" cy="6751"/>
          </a:xfrm>
        </p:grpSpPr>
        <p:grpSp>
          <p:nvGrpSpPr>
            <p:cNvPr id="12" name="组合 11"/>
            <p:cNvGrpSpPr/>
            <p:nvPr/>
          </p:nvGrpSpPr>
          <p:grpSpPr>
            <a:xfrm>
              <a:off x="2364" y="2446"/>
              <a:ext cx="4259" cy="3003"/>
              <a:chOff x="639858" y="1989101"/>
              <a:chExt cx="2704214" cy="1907138"/>
            </a:xfrm>
          </p:grpSpPr>
          <p:grpSp>
            <p:nvGrpSpPr>
              <p:cNvPr id="40" name="组合 39"/>
              <p:cNvGrpSpPr/>
              <p:nvPr/>
            </p:nvGrpSpPr>
            <p:grpSpPr>
              <a:xfrm>
                <a:off x="1486999" y="1989101"/>
                <a:ext cx="850907" cy="850907"/>
                <a:chOff x="304800" y="673100"/>
                <a:chExt cx="4000500" cy="4000500"/>
              </a:xfrm>
              <a:effectLst>
                <a:outerShdw blurRad="444500" dist="254000" dir="6840000" algn="tr" rotWithShape="0">
                  <a:prstClr val="black">
                    <a:alpha val="24000"/>
                  </a:prstClr>
                </a:outerShdw>
              </a:effectLst>
            </p:grpSpPr>
            <p:sp>
              <p:nvSpPr>
                <p:cNvPr id="41"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sp>
              <p:nvSpPr>
                <p:cNvPr id="42" name="椭圆 41"/>
                <p:cNvSpPr/>
                <p:nvPr/>
              </p:nvSpPr>
              <p:spPr>
                <a:xfrm>
                  <a:off x="392111" y="760411"/>
                  <a:ext cx="3825874" cy="3825874"/>
                </a:xfrm>
                <a:prstGeom prst="ellipse">
                  <a:avLst/>
                </a:prstGeom>
                <a:gradFill>
                  <a:gsLst>
                    <a:gs pos="0">
                      <a:srgbClr val="006E9B"/>
                    </a:gs>
                    <a:gs pos="51000">
                      <a:srgbClr val="006E9B">
                        <a:lumMod val="75000"/>
                        <a:lumOff val="25000"/>
                      </a:srgbClr>
                    </a:gs>
                    <a:gs pos="100000">
                      <a:srgbClr val="006E9B">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cs typeface="+mn-ea"/>
                      <a:sym typeface="+mn-lt"/>
                    </a:rPr>
                    <a:t>1</a:t>
                  </a:r>
                  <a:endParaRPr kumimoji="0" lang="zh-CN" altLang="en-US" sz="3600" b="0" i="0" u="none" strike="noStrike" kern="1200" cap="none" spc="0" normalizeH="0" baseline="0" noProof="0" dirty="0">
                    <a:ln>
                      <a:noFill/>
                    </a:ln>
                    <a:solidFill>
                      <a:schemeClr val="bg1"/>
                    </a:solidFill>
                    <a:effectLst/>
                    <a:uLnTx/>
                    <a:uFillTx/>
                    <a:cs typeface="+mn-ea"/>
                    <a:sym typeface="+mn-lt"/>
                  </a:endParaRPr>
                </a:p>
              </p:txBody>
            </p:sp>
          </p:grpSp>
          <p:sp>
            <p:nvSpPr>
              <p:cNvPr id="2" name="矩形 1"/>
              <p:cNvSpPr/>
              <p:nvPr/>
            </p:nvSpPr>
            <p:spPr>
              <a:xfrm>
                <a:off x="639858" y="2972909"/>
                <a:ext cx="2704214" cy="923330"/>
              </a:xfrm>
              <a:prstGeom prst="rect">
                <a:avLst/>
              </a:prstGeom>
            </p:spPr>
            <p:txBody>
              <a:bodyPr wrap="square">
                <a:spAutoFit/>
              </a:bodyPr>
              <a:lstStyle/>
              <a:p>
                <a:r>
                  <a:rPr lang="zh-CN" altLang="en-US" dirty="0">
                    <a:solidFill>
                      <a:schemeClr val="tx1">
                        <a:lumMod val="50000"/>
                        <a:lumOff val="50000"/>
                      </a:schemeClr>
                    </a:solidFill>
                  </a:rPr>
                  <a:t>单击文本框输入在诊断，治疗方案和剂量以及治疗时机等方面思考</a:t>
                </a:r>
                <a:endParaRPr lang="en-US" altLang="zh-CN" dirty="0">
                  <a:solidFill>
                    <a:schemeClr val="tx1">
                      <a:lumMod val="50000"/>
                      <a:lumOff val="50000"/>
                    </a:schemeClr>
                  </a:solidFill>
                </a:endParaRPr>
              </a:p>
            </p:txBody>
          </p:sp>
        </p:grpSp>
        <p:grpSp>
          <p:nvGrpSpPr>
            <p:cNvPr id="43" name="组合 42"/>
            <p:cNvGrpSpPr/>
            <p:nvPr/>
          </p:nvGrpSpPr>
          <p:grpSpPr>
            <a:xfrm>
              <a:off x="11244" y="2446"/>
              <a:ext cx="1340" cy="1340"/>
              <a:chOff x="304800" y="673100"/>
              <a:chExt cx="4000500" cy="4000500"/>
            </a:xfrm>
            <a:effectLst>
              <a:outerShdw blurRad="444500" dist="254000" dir="6840000" algn="tr" rotWithShape="0">
                <a:prstClr val="black">
                  <a:alpha val="24000"/>
                </a:prstClr>
              </a:outerShdw>
            </a:effectLst>
          </p:grpSpPr>
          <p:sp>
            <p:nvSpPr>
              <p:cNvPr id="4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sp>
            <p:nvSpPr>
              <p:cNvPr id="45" name="椭圆 44"/>
              <p:cNvSpPr/>
              <p:nvPr/>
            </p:nvSpPr>
            <p:spPr>
              <a:xfrm>
                <a:off x="392111" y="760411"/>
                <a:ext cx="3825874" cy="3825874"/>
              </a:xfrm>
              <a:prstGeom prst="ellipse">
                <a:avLst/>
              </a:prstGeom>
              <a:gradFill>
                <a:gsLst>
                  <a:gs pos="0">
                    <a:srgbClr val="006E9B"/>
                  </a:gs>
                  <a:gs pos="51000">
                    <a:srgbClr val="006E9B">
                      <a:lumMod val="75000"/>
                      <a:lumOff val="25000"/>
                    </a:srgbClr>
                  </a:gs>
                  <a:gs pos="100000">
                    <a:srgbClr val="006E9B">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cs typeface="+mn-ea"/>
                    <a:sym typeface="+mn-lt"/>
                  </a:rPr>
                  <a:t>3</a:t>
                </a:r>
                <a:endParaRPr kumimoji="0" lang="zh-CN" altLang="en-US" sz="3600" b="0" i="0" u="none" strike="noStrike" kern="1200" cap="none" spc="0" normalizeH="0" baseline="0" noProof="0" dirty="0">
                  <a:ln>
                    <a:noFill/>
                  </a:ln>
                  <a:solidFill>
                    <a:schemeClr val="bg1"/>
                  </a:solidFill>
                  <a:effectLst/>
                  <a:uLnTx/>
                  <a:uFillTx/>
                  <a:cs typeface="+mn-ea"/>
                  <a:sym typeface="+mn-lt"/>
                </a:endParaRPr>
              </a:p>
            </p:txBody>
          </p:sp>
        </p:grpSp>
        <p:grpSp>
          <p:nvGrpSpPr>
            <p:cNvPr id="46" name="组合 45"/>
            <p:cNvGrpSpPr/>
            <p:nvPr/>
          </p:nvGrpSpPr>
          <p:grpSpPr>
            <a:xfrm>
              <a:off x="7471" y="6213"/>
              <a:ext cx="1340" cy="1340"/>
              <a:chOff x="304800" y="673100"/>
              <a:chExt cx="4000500" cy="4000500"/>
            </a:xfrm>
            <a:effectLst>
              <a:outerShdw blurRad="444500" dist="254000" dir="6840000" algn="tr" rotWithShape="0">
                <a:prstClr val="black">
                  <a:alpha val="24000"/>
                </a:prstClr>
              </a:outerShdw>
            </a:effectLst>
          </p:grpSpPr>
          <p:sp>
            <p:nvSpPr>
              <p:cNvPr id="47"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sp>
            <p:nvSpPr>
              <p:cNvPr id="48" name="椭圆 47"/>
              <p:cNvSpPr/>
              <p:nvPr/>
            </p:nvSpPr>
            <p:spPr>
              <a:xfrm>
                <a:off x="392111" y="760411"/>
                <a:ext cx="3825874" cy="3825874"/>
              </a:xfrm>
              <a:prstGeom prst="ellipse">
                <a:avLst/>
              </a:prstGeom>
              <a:gradFill>
                <a:gsLst>
                  <a:gs pos="0">
                    <a:srgbClr val="00B7FD"/>
                  </a:gs>
                  <a:gs pos="51000">
                    <a:srgbClr val="00B5FC">
                      <a:lumMod val="75000"/>
                      <a:lumOff val="25000"/>
                    </a:srgbClr>
                  </a:gs>
                  <a:gs pos="100000">
                    <a:srgbClr val="00B5FC">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cs typeface="+mn-ea"/>
                    <a:sym typeface="+mn-lt"/>
                  </a:rPr>
                  <a:t>2</a:t>
                </a:r>
                <a:endParaRPr kumimoji="0" lang="zh-CN" altLang="en-US" sz="3600" b="0" i="0" u="none" strike="noStrike" kern="1200" cap="none" spc="0" normalizeH="0" baseline="0" noProof="0" dirty="0">
                  <a:ln>
                    <a:noFill/>
                  </a:ln>
                  <a:solidFill>
                    <a:schemeClr val="bg1"/>
                  </a:solidFill>
                  <a:effectLst/>
                  <a:uLnTx/>
                  <a:uFillTx/>
                  <a:cs typeface="+mn-ea"/>
                  <a:sym typeface="+mn-lt"/>
                </a:endParaRPr>
              </a:p>
            </p:txBody>
          </p:sp>
        </p:grpSp>
        <p:grpSp>
          <p:nvGrpSpPr>
            <p:cNvPr id="52" name="组合 51"/>
            <p:cNvGrpSpPr/>
            <p:nvPr/>
          </p:nvGrpSpPr>
          <p:grpSpPr>
            <a:xfrm>
              <a:off x="15017" y="6213"/>
              <a:ext cx="1340" cy="1340"/>
              <a:chOff x="304800" y="673100"/>
              <a:chExt cx="4000500" cy="4000500"/>
            </a:xfrm>
            <a:effectLst>
              <a:outerShdw blurRad="444500" dist="254000" dir="6840000" algn="tr" rotWithShape="0">
                <a:prstClr val="black">
                  <a:alpha val="24000"/>
                </a:prstClr>
              </a:outerShdw>
            </a:effectLst>
          </p:grpSpPr>
          <p:sp>
            <p:nvSpPr>
              <p:cNvPr id="53"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sp>
            <p:nvSpPr>
              <p:cNvPr id="54" name="椭圆 53"/>
              <p:cNvSpPr/>
              <p:nvPr/>
            </p:nvSpPr>
            <p:spPr>
              <a:xfrm>
                <a:off x="392111" y="760411"/>
                <a:ext cx="3825874" cy="3825874"/>
              </a:xfrm>
              <a:prstGeom prst="ellipse">
                <a:avLst/>
              </a:prstGeom>
              <a:gradFill>
                <a:gsLst>
                  <a:gs pos="0">
                    <a:srgbClr val="00B7FD"/>
                  </a:gs>
                  <a:gs pos="51000">
                    <a:srgbClr val="00B5FC">
                      <a:lumMod val="75000"/>
                      <a:lumOff val="25000"/>
                    </a:srgbClr>
                  </a:gs>
                  <a:gs pos="100000">
                    <a:srgbClr val="00B5FC">
                      <a:lumMod val="50000"/>
                      <a:lumOff val="5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cs typeface="+mn-ea"/>
                    <a:sym typeface="+mn-lt"/>
                  </a:rPr>
                  <a:t>4</a:t>
                </a:r>
                <a:endParaRPr kumimoji="0" lang="zh-CN" altLang="en-US" sz="3600" b="0" i="0" u="none" strike="noStrike" kern="1200" cap="none" spc="0" normalizeH="0" baseline="0" noProof="0" dirty="0">
                  <a:ln>
                    <a:noFill/>
                  </a:ln>
                  <a:solidFill>
                    <a:schemeClr val="bg1"/>
                  </a:solidFill>
                  <a:effectLst/>
                  <a:uLnTx/>
                  <a:uFillTx/>
                  <a:cs typeface="+mn-ea"/>
                  <a:sym typeface="+mn-lt"/>
                </a:endParaRPr>
              </a:p>
            </p:txBody>
          </p:sp>
        </p:grpSp>
        <p:sp>
          <p:nvSpPr>
            <p:cNvPr id="28" name="矩形 27"/>
            <p:cNvSpPr/>
            <p:nvPr/>
          </p:nvSpPr>
          <p:spPr>
            <a:xfrm>
              <a:off x="6191" y="7738"/>
              <a:ext cx="4259" cy="1454"/>
            </a:xfrm>
            <a:prstGeom prst="rect">
              <a:avLst/>
            </a:prstGeom>
          </p:spPr>
          <p:txBody>
            <a:bodyPr wrap="square">
              <a:spAutoFit/>
            </a:bodyPr>
            <a:lstStyle/>
            <a:p>
              <a:r>
                <a:rPr lang="zh-CN" altLang="en-US" dirty="0">
                  <a:solidFill>
                    <a:schemeClr val="tx1">
                      <a:lumMod val="50000"/>
                      <a:lumOff val="50000"/>
                    </a:schemeClr>
                  </a:solidFill>
                </a:rPr>
                <a:t>单击文本框输入在诊断，治疗方案和剂量以及治疗时机等方面思考</a:t>
              </a:r>
              <a:endParaRPr lang="en-US" altLang="zh-CN" dirty="0">
                <a:solidFill>
                  <a:schemeClr val="tx1">
                    <a:lumMod val="50000"/>
                    <a:lumOff val="50000"/>
                  </a:schemeClr>
                </a:solidFill>
              </a:endParaRPr>
            </a:p>
          </p:txBody>
        </p:sp>
        <p:sp>
          <p:nvSpPr>
            <p:cNvPr id="30" name="矩形 29"/>
            <p:cNvSpPr/>
            <p:nvPr/>
          </p:nvSpPr>
          <p:spPr>
            <a:xfrm>
              <a:off x="9785" y="3981"/>
              <a:ext cx="4259" cy="1454"/>
            </a:xfrm>
            <a:prstGeom prst="rect">
              <a:avLst/>
            </a:prstGeom>
          </p:spPr>
          <p:txBody>
            <a:bodyPr wrap="square">
              <a:spAutoFit/>
            </a:bodyPr>
            <a:lstStyle/>
            <a:p>
              <a:r>
                <a:rPr lang="zh-CN" altLang="en-US" dirty="0">
                  <a:solidFill>
                    <a:schemeClr val="tx1">
                      <a:lumMod val="50000"/>
                      <a:lumOff val="50000"/>
                    </a:schemeClr>
                  </a:solidFill>
                </a:rPr>
                <a:t>单击文本框输入在诊断，治疗方案和剂量以及治疗时机等方面思考</a:t>
              </a:r>
              <a:endParaRPr lang="en-US" altLang="zh-CN" dirty="0">
                <a:solidFill>
                  <a:schemeClr val="tx1">
                    <a:lumMod val="50000"/>
                    <a:lumOff val="50000"/>
                  </a:schemeClr>
                </a:solidFill>
              </a:endParaRPr>
            </a:p>
          </p:txBody>
        </p:sp>
        <p:sp>
          <p:nvSpPr>
            <p:cNvPr id="31" name="矩形 30"/>
            <p:cNvSpPr/>
            <p:nvPr/>
          </p:nvSpPr>
          <p:spPr>
            <a:xfrm>
              <a:off x="13558" y="7743"/>
              <a:ext cx="4259" cy="1454"/>
            </a:xfrm>
            <a:prstGeom prst="rect">
              <a:avLst/>
            </a:prstGeom>
          </p:spPr>
          <p:txBody>
            <a:bodyPr wrap="square">
              <a:spAutoFit/>
            </a:bodyPr>
            <a:lstStyle/>
            <a:p>
              <a:r>
                <a:rPr lang="zh-CN" altLang="en-US" dirty="0">
                  <a:solidFill>
                    <a:schemeClr val="tx1">
                      <a:lumMod val="50000"/>
                      <a:lumOff val="50000"/>
                    </a:schemeClr>
                  </a:solidFill>
                </a:rPr>
                <a:t>单击文本框输入在诊断，治疗方案和剂量以及治疗时机等方面思考</a:t>
              </a:r>
              <a:endParaRPr lang="en-US" altLang="zh-CN" dirty="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107996"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五：讨论</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sp>
        <p:nvSpPr>
          <p:cNvPr id="5" name="矩形 4"/>
          <p:cNvSpPr/>
          <p:nvPr/>
        </p:nvSpPr>
        <p:spPr>
          <a:xfrm>
            <a:off x="2477713" y="1831379"/>
            <a:ext cx="5032147" cy="646331"/>
          </a:xfrm>
          <a:prstGeom prst="rect">
            <a:avLst/>
          </a:prstGeom>
        </p:spPr>
        <p:txBody>
          <a:bodyPr wrap="none">
            <a:spAutoFit/>
          </a:bodyPr>
          <a:lstStyle/>
          <a:p>
            <a:pPr>
              <a:buFont typeface="Arial" panose="020B0604020202020204" pitchFamily="34" charset="0"/>
              <a:buNone/>
            </a:pPr>
            <a:r>
              <a:rPr lang="en-US" altLang="zh-CN" sz="3600" dirty="0">
                <a:solidFill>
                  <a:schemeClr val="tx1">
                    <a:lumMod val="50000"/>
                    <a:lumOff val="50000"/>
                  </a:schemeClr>
                </a:solidFill>
                <a:latin typeface="Times New Roman" panose="02020603050405020304" pitchFamily="18" charset="0"/>
              </a:rPr>
              <a:t>1</a:t>
            </a:r>
            <a:r>
              <a:rPr lang="zh-CN" altLang="en-US" sz="3600" dirty="0">
                <a:solidFill>
                  <a:schemeClr val="tx1">
                    <a:lumMod val="50000"/>
                    <a:lumOff val="50000"/>
                  </a:schemeClr>
                </a:solidFill>
                <a:latin typeface="Times New Roman" panose="02020603050405020304" pitchFamily="18" charset="0"/>
              </a:rPr>
              <a:t>、抗真菌治疗的疗程？</a:t>
            </a:r>
            <a:endParaRPr lang="en-US" altLang="zh-CN" sz="3600" dirty="0">
              <a:solidFill>
                <a:schemeClr val="tx1">
                  <a:lumMod val="50000"/>
                  <a:lumOff val="50000"/>
                </a:schemeClr>
              </a:solidFill>
              <a:latin typeface="Times New Roman" panose="02020603050405020304" pitchFamily="18" charset="0"/>
            </a:endParaRPr>
          </a:p>
        </p:txBody>
      </p:sp>
      <p:sp>
        <p:nvSpPr>
          <p:cNvPr id="8" name="矩形 7"/>
          <p:cNvSpPr/>
          <p:nvPr/>
        </p:nvSpPr>
        <p:spPr>
          <a:xfrm>
            <a:off x="2477713" y="3089492"/>
            <a:ext cx="5955476" cy="646331"/>
          </a:xfrm>
          <a:prstGeom prst="rect">
            <a:avLst/>
          </a:prstGeom>
        </p:spPr>
        <p:txBody>
          <a:bodyPr wrap="none">
            <a:spAutoFit/>
          </a:bodyPr>
          <a:lstStyle/>
          <a:p>
            <a:r>
              <a:rPr lang="en-US" altLang="zh-CN" sz="3600" dirty="0">
                <a:solidFill>
                  <a:schemeClr val="tx1">
                    <a:lumMod val="50000"/>
                    <a:lumOff val="50000"/>
                  </a:schemeClr>
                </a:solidFill>
                <a:latin typeface="Times New Roman" panose="02020603050405020304" pitchFamily="18" charset="0"/>
              </a:rPr>
              <a:t>2</a:t>
            </a:r>
            <a:r>
              <a:rPr lang="zh-CN" altLang="en-US" sz="3600" dirty="0">
                <a:solidFill>
                  <a:schemeClr val="tx1">
                    <a:lumMod val="50000"/>
                    <a:lumOff val="50000"/>
                  </a:schemeClr>
                </a:solidFill>
                <a:latin typeface="Times New Roman" panose="02020603050405020304" pitchFamily="18" charset="0"/>
              </a:rPr>
              <a:t>、抗真菌治疗的初始时间</a:t>
            </a:r>
            <a:r>
              <a:rPr lang="zh-CN" altLang="nb-NO" sz="3600" dirty="0">
                <a:solidFill>
                  <a:schemeClr val="tx1">
                    <a:lumMod val="50000"/>
                    <a:lumOff val="50000"/>
                  </a:schemeClr>
                </a:solidFill>
                <a:latin typeface="Times New Roman" panose="02020603050405020304" pitchFamily="18" charset="0"/>
              </a:rPr>
              <a:t>？</a:t>
            </a:r>
            <a:endParaRPr lang="zh-CN" altLang="en-US" sz="3600" dirty="0">
              <a:solidFill>
                <a:schemeClr val="tx1">
                  <a:lumMod val="50000"/>
                  <a:lumOff val="50000"/>
                </a:schemeClr>
              </a:solidFill>
            </a:endParaRPr>
          </a:p>
        </p:txBody>
      </p:sp>
      <p:sp>
        <p:nvSpPr>
          <p:cNvPr id="10" name="矩形 9"/>
          <p:cNvSpPr/>
          <p:nvPr/>
        </p:nvSpPr>
        <p:spPr>
          <a:xfrm>
            <a:off x="2477713" y="4225866"/>
            <a:ext cx="8135560" cy="646331"/>
          </a:xfrm>
          <a:prstGeom prst="rect">
            <a:avLst/>
          </a:prstGeom>
        </p:spPr>
        <p:txBody>
          <a:bodyPr wrap="none">
            <a:spAutoFit/>
          </a:bodyPr>
          <a:lstStyle/>
          <a:p>
            <a:r>
              <a:rPr lang="en-US" altLang="zh-CN" sz="3600" dirty="0">
                <a:solidFill>
                  <a:schemeClr val="tx1">
                    <a:lumMod val="50000"/>
                    <a:lumOff val="50000"/>
                  </a:schemeClr>
                </a:solidFill>
                <a:latin typeface="Times New Roman" panose="02020603050405020304" pitchFamily="18" charset="0"/>
              </a:rPr>
              <a:t>3</a:t>
            </a:r>
            <a:r>
              <a:rPr lang="zh-CN" altLang="en-US" sz="3600" dirty="0">
                <a:solidFill>
                  <a:schemeClr val="tx1">
                    <a:lumMod val="50000"/>
                    <a:lumOff val="50000"/>
                  </a:schemeClr>
                </a:solidFill>
                <a:latin typeface="Times New Roman" panose="02020603050405020304" pitchFamily="18" charset="0"/>
              </a:rPr>
              <a:t>、微生物检验的临床意义，如</a:t>
            </a:r>
            <a:r>
              <a:rPr lang="en-US" altLang="zh-CN" sz="3600" dirty="0">
                <a:solidFill>
                  <a:schemeClr val="tx1">
                    <a:lumMod val="50000"/>
                    <a:lumOff val="50000"/>
                  </a:schemeClr>
                </a:solidFill>
                <a:latin typeface="Times New Roman" panose="02020603050405020304" pitchFamily="18" charset="0"/>
              </a:rPr>
              <a:t>G</a:t>
            </a:r>
            <a:r>
              <a:rPr lang="zh-CN" altLang="en-US" sz="3600" dirty="0">
                <a:solidFill>
                  <a:schemeClr val="tx1">
                    <a:lumMod val="50000"/>
                    <a:lumOff val="50000"/>
                  </a:schemeClr>
                </a:solidFill>
                <a:latin typeface="Times New Roman" panose="02020603050405020304" pitchFamily="18" charset="0"/>
              </a:rPr>
              <a:t>实验等</a:t>
            </a:r>
            <a:endParaRPr lang="zh-CN" altLang="en-US" sz="36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0440" y="2967990"/>
            <a:ext cx="2611120" cy="922020"/>
          </a:xfrm>
          <a:prstGeom prst="rect">
            <a:avLst/>
          </a:prstGeom>
          <a:noFill/>
        </p:spPr>
        <p:txBody>
          <a:bodyPr wrap="square" rtlCol="0">
            <a:spAutoFit/>
          </a:bodyPr>
          <a:lstStyle/>
          <a:p>
            <a:r>
              <a:rPr lang="zh-CN" altLang="en-US" sz="5400" b="1" spc="300" dirty="0">
                <a:solidFill>
                  <a:schemeClr val="accent1">
                    <a:lumMod val="75000"/>
                  </a:schemeClr>
                </a:solidFill>
                <a:latin typeface="微软雅黑" panose="020B0503020204020204" pitchFamily="34" charset="-122"/>
                <a:ea typeface="微软雅黑" panose="020B0503020204020204" pitchFamily="34" charset="-122"/>
                <a:sym typeface="+mn-ea"/>
              </a:rPr>
              <a:t>谢    谢</a:t>
            </a:r>
            <a:endParaRPr lang="zh-CN" altLang="en-US" sz="5400" b="1" spc="30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2276047" y="2351564"/>
            <a:ext cx="861774" cy="260859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cs typeface="+mn-ea"/>
                <a:sym typeface="+mn-lt"/>
              </a:rPr>
              <a:t>CONTENTS</a:t>
            </a:r>
            <a:endParaRPr kumimoji="0" lang="en-US" altLang="zh-CN"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cs typeface="+mn-ea"/>
              <a:sym typeface="+mn-lt"/>
            </a:endParaRPr>
          </a:p>
        </p:txBody>
      </p:sp>
      <p:sp>
        <p:nvSpPr>
          <p:cNvPr id="33" name="文本框 32"/>
          <p:cNvSpPr txBox="1"/>
          <p:nvPr/>
        </p:nvSpPr>
        <p:spPr>
          <a:xfrm>
            <a:off x="2969623" y="1619620"/>
            <a:ext cx="1538883" cy="260423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cs typeface="+mn-ea"/>
                <a:sym typeface="+mn-lt"/>
              </a:rPr>
              <a:t>目 录</a:t>
            </a:r>
            <a:endParaRPr kumimoji="0" lang="zh-CN" altLang="en-US" sz="8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cs typeface="+mn-ea"/>
              <a:sym typeface="+mn-lt"/>
            </a:endParaRPr>
          </a:p>
        </p:txBody>
      </p:sp>
      <p:grpSp>
        <p:nvGrpSpPr>
          <p:cNvPr id="6" name="组合 5"/>
          <p:cNvGrpSpPr/>
          <p:nvPr/>
        </p:nvGrpSpPr>
        <p:grpSpPr>
          <a:xfrm>
            <a:off x="4667868" y="1511011"/>
            <a:ext cx="4731385" cy="4375498"/>
            <a:chOff x="9826" y="1758"/>
            <a:chExt cx="7451" cy="7089"/>
          </a:xfrm>
        </p:grpSpPr>
        <p:grpSp>
          <p:nvGrpSpPr>
            <p:cNvPr id="2" name="组合 1"/>
            <p:cNvGrpSpPr/>
            <p:nvPr/>
          </p:nvGrpSpPr>
          <p:grpSpPr>
            <a:xfrm>
              <a:off x="9826" y="3238"/>
              <a:ext cx="7451" cy="1145"/>
              <a:chOff x="6443465" y="1080705"/>
              <a:chExt cx="4731354" cy="971308"/>
            </a:xfrm>
          </p:grpSpPr>
          <p:sp>
            <p:nvSpPr>
              <p:cNvPr id="37" name="文本框 36"/>
              <p:cNvSpPr txBox="1"/>
              <p:nvPr/>
            </p:nvSpPr>
            <p:spPr>
              <a:xfrm>
                <a:off x="7389013" y="1244752"/>
                <a:ext cx="2011680" cy="632703"/>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6E9C"/>
                    </a:solidFill>
                    <a:uLnTx/>
                    <a:uFillTx/>
                    <a:cs typeface="+mn-ea"/>
                    <a:sym typeface="+mn-lt"/>
                  </a:rPr>
                  <a:t>病史和既往史</a:t>
                </a:r>
                <a:endParaRPr kumimoji="0" lang="zh-CN" altLang="en-US" sz="2400" b="1" i="0" u="none" strike="noStrike" kern="1200" cap="none" spc="0" normalizeH="0" baseline="0" noProof="0" dirty="0">
                  <a:ln>
                    <a:noFill/>
                  </a:ln>
                  <a:solidFill>
                    <a:srgbClr val="006E9C"/>
                  </a:solidFill>
                  <a:uLnTx/>
                  <a:uFillTx/>
                  <a:cs typeface="+mn-ea"/>
                  <a:sym typeface="+mn-lt"/>
                </a:endParaRPr>
              </a:p>
            </p:txBody>
          </p:sp>
          <p:sp>
            <p:nvSpPr>
              <p:cNvPr id="39" name="文本框 38"/>
              <p:cNvSpPr txBox="1"/>
              <p:nvPr/>
            </p:nvSpPr>
            <p:spPr>
              <a:xfrm>
                <a:off x="6729168" y="1080705"/>
                <a:ext cx="697230" cy="971308"/>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6E9C"/>
                    </a:solidFill>
                    <a:uLnTx/>
                    <a:uFillTx/>
                    <a:cs typeface="+mn-ea"/>
                    <a:sym typeface="+mn-lt"/>
                  </a:rPr>
                  <a:t>02</a:t>
                </a:r>
                <a:endParaRPr kumimoji="0" lang="en-US" altLang="zh-CN" sz="4000" b="1" i="0" u="none" strike="noStrike" kern="1200" cap="none" spc="0" normalizeH="0" baseline="0" noProof="0" dirty="0">
                  <a:ln>
                    <a:noFill/>
                  </a:ln>
                  <a:solidFill>
                    <a:srgbClr val="006E9C"/>
                  </a:solidFill>
                  <a:uLnTx/>
                  <a:uFillTx/>
                  <a:cs typeface="+mn-ea"/>
                  <a:sym typeface="+mn-lt"/>
                </a:endParaRPr>
              </a:p>
            </p:txBody>
          </p:sp>
          <p:sp>
            <p:nvSpPr>
              <p:cNvPr id="36" name="圆角矩形 9"/>
              <p:cNvSpPr/>
              <p:nvPr/>
            </p:nvSpPr>
            <p:spPr>
              <a:xfrm>
                <a:off x="6443465" y="1172953"/>
                <a:ext cx="4731354" cy="748500"/>
              </a:xfrm>
              <a:prstGeom prst="roundRect">
                <a:avLst>
                  <a:gd name="adj" fmla="val 50000"/>
                </a:avLst>
              </a:prstGeom>
              <a:noFill/>
              <a:ln w="19050">
                <a:solidFill>
                  <a:srgbClr val="2E75B6"/>
                </a:solidFill>
              </a:ln>
              <a:effectLst>
                <a:outerShdw blurRad="431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E9C"/>
                  </a:solidFill>
                  <a:effectLst/>
                  <a:uLnTx/>
                  <a:uFillTx/>
                  <a:cs typeface="+mn-ea"/>
                  <a:sym typeface="+mn-lt"/>
                </a:endParaRPr>
              </a:p>
            </p:txBody>
          </p:sp>
        </p:grpSp>
        <p:grpSp>
          <p:nvGrpSpPr>
            <p:cNvPr id="3" name="组合 2"/>
            <p:cNvGrpSpPr/>
            <p:nvPr/>
          </p:nvGrpSpPr>
          <p:grpSpPr>
            <a:xfrm>
              <a:off x="9826" y="4678"/>
              <a:ext cx="7451" cy="1145"/>
              <a:chOff x="6443465" y="2221932"/>
              <a:chExt cx="4731354" cy="971308"/>
            </a:xfrm>
          </p:grpSpPr>
          <p:sp>
            <p:nvSpPr>
              <p:cNvPr id="43" name="文本框 42"/>
              <p:cNvSpPr txBox="1"/>
              <p:nvPr/>
            </p:nvSpPr>
            <p:spPr>
              <a:xfrm>
                <a:off x="7389013" y="2390186"/>
                <a:ext cx="1402080" cy="632703"/>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solidFill>
                      <a:srgbClr val="006E9C"/>
                    </a:solidFill>
                    <a:cs typeface="+mn-ea"/>
                    <a:sym typeface="+mn-lt"/>
                  </a:rPr>
                  <a:t>入院检查</a:t>
                </a:r>
                <a:endParaRPr kumimoji="0" lang="zh-CN" altLang="en-US" sz="2400" b="1" i="0" u="none" strike="noStrike" kern="1200" cap="none" spc="0" normalizeH="0" baseline="0" noProof="0" dirty="0">
                  <a:ln>
                    <a:noFill/>
                  </a:ln>
                  <a:solidFill>
                    <a:srgbClr val="006E9C"/>
                  </a:solidFill>
                  <a:uLnTx/>
                  <a:uFillTx/>
                  <a:cs typeface="+mn-ea"/>
                  <a:sym typeface="+mn-lt"/>
                </a:endParaRPr>
              </a:p>
            </p:txBody>
          </p:sp>
          <p:sp>
            <p:nvSpPr>
              <p:cNvPr id="45" name="文本框 44"/>
              <p:cNvSpPr txBox="1"/>
              <p:nvPr/>
            </p:nvSpPr>
            <p:spPr>
              <a:xfrm>
                <a:off x="6729167" y="2221932"/>
                <a:ext cx="697230" cy="971308"/>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6E9C"/>
                    </a:solidFill>
                    <a:uLnTx/>
                    <a:uFillTx/>
                    <a:cs typeface="+mn-ea"/>
                    <a:sym typeface="+mn-lt"/>
                  </a:rPr>
                  <a:t>03</a:t>
                </a:r>
                <a:endParaRPr kumimoji="0" lang="en-US" altLang="zh-CN" sz="4000" b="1" i="0" u="none" strike="noStrike" kern="1200" cap="none" spc="0" normalizeH="0" baseline="0" noProof="0" dirty="0">
                  <a:ln>
                    <a:noFill/>
                  </a:ln>
                  <a:solidFill>
                    <a:srgbClr val="006E9C"/>
                  </a:solidFill>
                  <a:uLnTx/>
                  <a:uFillTx/>
                  <a:cs typeface="+mn-ea"/>
                  <a:sym typeface="+mn-lt"/>
                </a:endParaRPr>
              </a:p>
            </p:txBody>
          </p:sp>
          <p:sp>
            <p:nvSpPr>
              <p:cNvPr id="42" name="圆角矩形 15"/>
              <p:cNvSpPr/>
              <p:nvPr/>
            </p:nvSpPr>
            <p:spPr>
              <a:xfrm>
                <a:off x="6443465" y="2327218"/>
                <a:ext cx="4731354" cy="748500"/>
              </a:xfrm>
              <a:prstGeom prst="roundRect">
                <a:avLst>
                  <a:gd name="adj" fmla="val 50000"/>
                </a:avLst>
              </a:prstGeom>
              <a:noFill/>
              <a:ln w="19050">
                <a:solidFill>
                  <a:srgbClr val="2E75B6"/>
                </a:solidFill>
              </a:ln>
              <a:effectLst>
                <a:outerShdw blurRad="431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E9C"/>
                  </a:solidFill>
                  <a:effectLst/>
                  <a:uLnTx/>
                  <a:uFillTx/>
                  <a:cs typeface="+mn-ea"/>
                  <a:sym typeface="+mn-lt"/>
                </a:endParaRPr>
              </a:p>
            </p:txBody>
          </p:sp>
        </p:grpSp>
        <p:grpSp>
          <p:nvGrpSpPr>
            <p:cNvPr id="4" name="组合 3"/>
            <p:cNvGrpSpPr/>
            <p:nvPr/>
          </p:nvGrpSpPr>
          <p:grpSpPr>
            <a:xfrm>
              <a:off x="9826" y="6185"/>
              <a:ext cx="7451" cy="1145"/>
              <a:chOff x="6443465" y="3467032"/>
              <a:chExt cx="4731354" cy="971307"/>
            </a:xfrm>
          </p:grpSpPr>
          <p:sp>
            <p:nvSpPr>
              <p:cNvPr id="54" name="文本框 53"/>
              <p:cNvSpPr txBox="1"/>
              <p:nvPr/>
            </p:nvSpPr>
            <p:spPr>
              <a:xfrm>
                <a:off x="7389013" y="3636281"/>
                <a:ext cx="1706880" cy="632702"/>
              </a:xfrm>
              <a:prstGeom prst="rect">
                <a:avLst/>
              </a:prstGeom>
              <a:noFill/>
            </p:spPr>
            <p:txBody>
              <a:bodyPr wrap="square" rtlCol="0">
                <a:spAutoFit/>
                <a:scene3d>
                  <a:camera prst="orthographicFront"/>
                  <a:lightRig rig="threePt" dir="t"/>
                </a:scene3d>
                <a:sp3d contourW="12700"/>
              </a:bodyPr>
              <a:lstStyle/>
              <a:p>
                <a:r>
                  <a:rPr lang="zh-CN" altLang="en-US" sz="2400" b="1" dirty="0">
                    <a:solidFill>
                      <a:srgbClr val="006E9C"/>
                    </a:solidFill>
                    <a:cs typeface="+mn-ea"/>
                    <a:sym typeface="+mn-lt"/>
                  </a:rPr>
                  <a:t>诊断和治疗</a:t>
                </a:r>
                <a:endParaRPr lang="zh-CN" altLang="en-US" sz="2400" b="1" dirty="0">
                  <a:solidFill>
                    <a:srgbClr val="006E9C"/>
                  </a:solidFill>
                  <a:cs typeface="+mn-ea"/>
                  <a:sym typeface="+mn-lt"/>
                </a:endParaRPr>
              </a:p>
            </p:txBody>
          </p:sp>
          <p:sp>
            <p:nvSpPr>
              <p:cNvPr id="56" name="文本框 55"/>
              <p:cNvSpPr txBox="1"/>
              <p:nvPr/>
            </p:nvSpPr>
            <p:spPr>
              <a:xfrm>
                <a:off x="6700115" y="3467032"/>
                <a:ext cx="697230" cy="9713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6E9C"/>
                    </a:solidFill>
                    <a:uLnTx/>
                    <a:uFillTx/>
                    <a:cs typeface="+mn-ea"/>
                    <a:sym typeface="+mn-lt"/>
                  </a:rPr>
                  <a:t>04</a:t>
                </a:r>
                <a:endParaRPr kumimoji="0" lang="en-US" altLang="zh-CN" sz="4000" b="1" i="0" u="none" strike="noStrike" kern="1200" cap="none" spc="0" normalizeH="0" baseline="0" noProof="0" dirty="0">
                  <a:ln>
                    <a:noFill/>
                  </a:ln>
                  <a:solidFill>
                    <a:srgbClr val="006E9C"/>
                  </a:solidFill>
                  <a:uLnTx/>
                  <a:uFillTx/>
                  <a:cs typeface="+mn-ea"/>
                  <a:sym typeface="+mn-lt"/>
                </a:endParaRPr>
              </a:p>
            </p:txBody>
          </p:sp>
          <p:sp>
            <p:nvSpPr>
              <p:cNvPr id="53" name="圆角矩形 21"/>
              <p:cNvSpPr/>
              <p:nvPr/>
            </p:nvSpPr>
            <p:spPr>
              <a:xfrm>
                <a:off x="6443465" y="3578383"/>
                <a:ext cx="4731354" cy="748500"/>
              </a:xfrm>
              <a:prstGeom prst="roundRect">
                <a:avLst>
                  <a:gd name="adj" fmla="val 50000"/>
                </a:avLst>
              </a:prstGeom>
              <a:noFill/>
              <a:ln w="19050">
                <a:solidFill>
                  <a:srgbClr val="2E75B6"/>
                </a:solidFill>
              </a:ln>
              <a:effectLst>
                <a:outerShdw blurRad="431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E9C"/>
                  </a:solidFill>
                  <a:effectLst/>
                  <a:uLnTx/>
                  <a:uFillTx/>
                  <a:cs typeface="+mn-ea"/>
                  <a:sym typeface="+mn-lt"/>
                </a:endParaRPr>
              </a:p>
            </p:txBody>
          </p:sp>
        </p:grpSp>
        <p:grpSp>
          <p:nvGrpSpPr>
            <p:cNvPr id="5" name="组合 4"/>
            <p:cNvGrpSpPr/>
            <p:nvPr/>
          </p:nvGrpSpPr>
          <p:grpSpPr>
            <a:xfrm>
              <a:off x="9826" y="7702"/>
              <a:ext cx="7451" cy="1145"/>
              <a:chOff x="6443465" y="4723766"/>
              <a:chExt cx="4731354" cy="971308"/>
            </a:xfrm>
          </p:grpSpPr>
          <p:sp>
            <p:nvSpPr>
              <p:cNvPr id="60" name="文本框 59"/>
              <p:cNvSpPr txBox="1"/>
              <p:nvPr/>
            </p:nvSpPr>
            <p:spPr>
              <a:xfrm>
                <a:off x="7389013" y="4884781"/>
                <a:ext cx="2316480" cy="632703"/>
              </a:xfrm>
              <a:prstGeom prst="rect">
                <a:avLst/>
              </a:prstGeom>
              <a:noFill/>
            </p:spPr>
            <p:txBody>
              <a:bodyPr wrap="square" rtlCol="0">
                <a:spAutoFit/>
                <a:scene3d>
                  <a:camera prst="orthographicFront"/>
                  <a:lightRig rig="threePt" dir="t"/>
                </a:scene3d>
                <a:sp3d contourW="12700"/>
              </a:bodyPr>
              <a:lstStyle/>
              <a:p>
                <a:r>
                  <a:rPr lang="zh-CN" altLang="en-US" sz="2400" b="1" dirty="0">
                    <a:solidFill>
                      <a:srgbClr val="006E9C"/>
                    </a:solidFill>
                    <a:cs typeface="+mn-ea"/>
                    <a:sym typeface="+mn-lt"/>
                  </a:rPr>
                  <a:t>结论报告及分析</a:t>
                </a:r>
                <a:endParaRPr lang="zh-CN" altLang="en-US" sz="2400" b="1" dirty="0">
                  <a:solidFill>
                    <a:srgbClr val="006E9C"/>
                  </a:solidFill>
                  <a:cs typeface="+mn-ea"/>
                  <a:sym typeface="+mn-lt"/>
                </a:endParaRPr>
              </a:p>
            </p:txBody>
          </p:sp>
          <p:sp>
            <p:nvSpPr>
              <p:cNvPr id="62" name="文本框 61"/>
              <p:cNvSpPr txBox="1"/>
              <p:nvPr/>
            </p:nvSpPr>
            <p:spPr>
              <a:xfrm>
                <a:off x="6729167" y="4723766"/>
                <a:ext cx="697230" cy="971308"/>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6E9C"/>
                    </a:solidFill>
                    <a:uLnTx/>
                    <a:uFillTx/>
                    <a:cs typeface="+mn-ea"/>
                    <a:sym typeface="+mn-lt"/>
                  </a:rPr>
                  <a:t>05</a:t>
                </a:r>
                <a:endParaRPr kumimoji="0" lang="en-US" altLang="zh-CN" sz="4000" b="1" i="0" u="none" strike="noStrike" kern="1200" cap="none" spc="0" normalizeH="0" baseline="0" noProof="0" dirty="0">
                  <a:ln>
                    <a:noFill/>
                  </a:ln>
                  <a:solidFill>
                    <a:srgbClr val="006E9C"/>
                  </a:solidFill>
                  <a:uLnTx/>
                  <a:uFillTx/>
                  <a:cs typeface="+mn-ea"/>
                  <a:sym typeface="+mn-lt"/>
                </a:endParaRPr>
              </a:p>
            </p:txBody>
          </p:sp>
          <p:sp>
            <p:nvSpPr>
              <p:cNvPr id="59" name="圆角矩形 27"/>
              <p:cNvSpPr/>
              <p:nvPr/>
            </p:nvSpPr>
            <p:spPr>
              <a:xfrm>
                <a:off x="6443465" y="4826884"/>
                <a:ext cx="4731354" cy="748500"/>
              </a:xfrm>
              <a:prstGeom prst="roundRect">
                <a:avLst>
                  <a:gd name="adj" fmla="val 50000"/>
                </a:avLst>
              </a:prstGeom>
              <a:noFill/>
              <a:ln w="19050">
                <a:solidFill>
                  <a:srgbClr val="2E75B6"/>
                </a:solidFill>
              </a:ln>
              <a:effectLst>
                <a:outerShdw blurRad="431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E9C"/>
                  </a:solidFill>
                  <a:effectLst/>
                  <a:uLnTx/>
                  <a:uFillTx/>
                  <a:cs typeface="+mn-ea"/>
                  <a:sym typeface="+mn-lt"/>
                </a:endParaRPr>
              </a:p>
            </p:txBody>
          </p:sp>
        </p:grpSp>
        <p:grpSp>
          <p:nvGrpSpPr>
            <p:cNvPr id="22" name="组合 21"/>
            <p:cNvGrpSpPr/>
            <p:nvPr/>
          </p:nvGrpSpPr>
          <p:grpSpPr>
            <a:xfrm>
              <a:off x="9826" y="1758"/>
              <a:ext cx="7451" cy="1145"/>
              <a:chOff x="6443465" y="1188164"/>
              <a:chExt cx="4731354" cy="971307"/>
            </a:xfrm>
          </p:grpSpPr>
          <p:sp>
            <p:nvSpPr>
              <p:cNvPr id="23" name="文本框 22"/>
              <p:cNvSpPr txBox="1"/>
              <p:nvPr/>
            </p:nvSpPr>
            <p:spPr>
              <a:xfrm>
                <a:off x="7389013" y="1350259"/>
                <a:ext cx="2011680" cy="632702"/>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006E9C"/>
                    </a:solidFill>
                    <a:cs typeface="+mn-ea"/>
                    <a:sym typeface="+mn-lt"/>
                  </a:rPr>
                  <a:t>患者基本情况</a:t>
                </a:r>
                <a:endParaRPr kumimoji="0" lang="zh-CN" altLang="en-US" sz="2400" b="1" i="0" u="none" strike="noStrike" kern="1200" cap="none" spc="0" normalizeH="0" baseline="0" noProof="0" dirty="0">
                  <a:ln>
                    <a:noFill/>
                  </a:ln>
                  <a:solidFill>
                    <a:srgbClr val="006E9C"/>
                  </a:solidFill>
                  <a:uLnTx/>
                  <a:uFillTx/>
                  <a:cs typeface="+mn-ea"/>
                  <a:sym typeface="+mn-lt"/>
                </a:endParaRPr>
              </a:p>
            </p:txBody>
          </p:sp>
          <p:sp>
            <p:nvSpPr>
              <p:cNvPr id="26" name="文本框 25"/>
              <p:cNvSpPr txBox="1"/>
              <p:nvPr/>
            </p:nvSpPr>
            <p:spPr>
              <a:xfrm>
                <a:off x="6729167" y="1188164"/>
                <a:ext cx="697230" cy="971307"/>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006E9C"/>
                    </a:solidFill>
                    <a:uLnTx/>
                    <a:uFillTx/>
                    <a:cs typeface="+mn-ea"/>
                    <a:sym typeface="+mn-lt"/>
                  </a:rPr>
                  <a:t>01</a:t>
                </a:r>
                <a:endParaRPr kumimoji="0" lang="en-US" altLang="zh-CN" sz="4000" b="1" i="0" u="none" strike="noStrike" kern="1200" cap="none" spc="0" normalizeH="0" baseline="0" noProof="0" dirty="0">
                  <a:ln>
                    <a:noFill/>
                  </a:ln>
                  <a:solidFill>
                    <a:srgbClr val="006E9C"/>
                  </a:solidFill>
                  <a:uLnTx/>
                  <a:uFillTx/>
                  <a:cs typeface="+mn-ea"/>
                  <a:sym typeface="+mn-lt"/>
                </a:endParaRPr>
              </a:p>
            </p:txBody>
          </p:sp>
          <p:sp>
            <p:nvSpPr>
              <p:cNvPr id="27" name="圆角矩形 9"/>
              <p:cNvSpPr/>
              <p:nvPr/>
            </p:nvSpPr>
            <p:spPr>
              <a:xfrm>
                <a:off x="6443465" y="1305634"/>
                <a:ext cx="4731354" cy="748500"/>
              </a:xfrm>
              <a:prstGeom prst="roundRect">
                <a:avLst>
                  <a:gd name="adj" fmla="val 50000"/>
                </a:avLst>
              </a:prstGeom>
              <a:noFill/>
              <a:ln w="19050">
                <a:solidFill>
                  <a:srgbClr val="2E75B6"/>
                </a:solidFill>
              </a:ln>
              <a:effectLst>
                <a:outerShdw blurRad="431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E9C"/>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prstClr val="black">
                    <a:lumMod val="50000"/>
                    <a:lumOff val="50000"/>
                  </a:prstClr>
                </a:solidFill>
                <a:latin typeface="Calibri" panose="020F0502020204030204"/>
                <a:ea typeface="微软雅黑" panose="020B0503020204020204" pitchFamily="34" charset="-122"/>
                <a:cs typeface="+mn-ea"/>
                <a:sym typeface="+mn-lt"/>
              </a:rPr>
              <a:t>一：患者基本情况</a:t>
            </a:r>
            <a:endParaRPr kumimoji="0" lang="zh-CN" alt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微软雅黑" panose="020B0503020204020204" pitchFamily="34" charset="-122"/>
              <a:cs typeface="+mn-ea"/>
              <a:sym typeface="+mn-lt"/>
            </a:endParaRPr>
          </a:p>
        </p:txBody>
      </p:sp>
      <p:sp>
        <p:nvSpPr>
          <p:cNvPr id="47" name="矩形 46"/>
          <p:cNvSpPr/>
          <p:nvPr/>
        </p:nvSpPr>
        <p:spPr bwMode="auto">
          <a:xfrm>
            <a:off x="1318033" y="1923415"/>
            <a:ext cx="3869334" cy="584599"/>
          </a:xfrm>
          <a:prstGeom prst="rect">
            <a:avLst/>
          </a:prstGeom>
          <a:noFill/>
          <a:ln w="34925">
            <a:noFill/>
          </a:ln>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rPr>
              <a:t>患者姓名：****</a:t>
            </a:r>
            <a:endPar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endParaRPr>
          </a:p>
        </p:txBody>
      </p:sp>
      <p:sp>
        <p:nvSpPr>
          <p:cNvPr id="48" name="矩形 47"/>
          <p:cNvSpPr/>
          <p:nvPr/>
        </p:nvSpPr>
        <p:spPr bwMode="auto">
          <a:xfrm>
            <a:off x="1318033" y="2490538"/>
            <a:ext cx="3869334" cy="584599"/>
          </a:xfrm>
          <a:prstGeom prst="rect">
            <a:avLst/>
          </a:prstGeom>
          <a:noFill/>
          <a:ln w="34925">
            <a:noFill/>
          </a:ln>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rPr>
              <a:t>性别：*</a:t>
            </a:r>
            <a:endPar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endParaRPr>
          </a:p>
        </p:txBody>
      </p:sp>
      <p:sp>
        <p:nvSpPr>
          <p:cNvPr id="49" name="矩形 48"/>
          <p:cNvSpPr/>
          <p:nvPr/>
        </p:nvSpPr>
        <p:spPr bwMode="auto">
          <a:xfrm>
            <a:off x="1318033" y="3057661"/>
            <a:ext cx="3869334" cy="584599"/>
          </a:xfrm>
          <a:prstGeom prst="rect">
            <a:avLst/>
          </a:prstGeom>
          <a:noFill/>
          <a:ln w="34925">
            <a:noFill/>
          </a:ln>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rPr>
              <a:t>年龄：***</a:t>
            </a:r>
            <a:endPar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endParaRPr>
          </a:p>
        </p:txBody>
      </p:sp>
      <p:sp>
        <p:nvSpPr>
          <p:cNvPr id="50" name="矩形 49"/>
          <p:cNvSpPr/>
          <p:nvPr/>
        </p:nvSpPr>
        <p:spPr bwMode="auto">
          <a:xfrm>
            <a:off x="1318033" y="3624784"/>
            <a:ext cx="3869334" cy="584599"/>
          </a:xfrm>
          <a:prstGeom prst="rect">
            <a:avLst/>
          </a:prstGeom>
          <a:noFill/>
          <a:ln w="34925">
            <a:noFill/>
          </a:ln>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lang="zh-CN" altLang="en-US" b="1" dirty="0">
                <a:solidFill>
                  <a:srgbClr val="006E9C"/>
                </a:solidFill>
                <a:latin typeface="Calibri" panose="020F0502020204030204"/>
                <a:ea typeface="微软雅黑" panose="020B0503020204020204" pitchFamily="34" charset="-122"/>
                <a:cs typeface="+mn-ea"/>
                <a:sym typeface="+mn-lt"/>
              </a:rPr>
              <a:t>入院时间</a:t>
            </a:r>
            <a:r>
              <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rPr>
              <a:t>：***</a:t>
            </a:r>
            <a:endPar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endParaRPr>
          </a:p>
        </p:txBody>
      </p:sp>
      <p:sp>
        <p:nvSpPr>
          <p:cNvPr id="51" name="矩形 50"/>
          <p:cNvSpPr/>
          <p:nvPr/>
        </p:nvSpPr>
        <p:spPr bwMode="auto">
          <a:xfrm>
            <a:off x="1318033" y="4191907"/>
            <a:ext cx="3869334" cy="584599"/>
          </a:xfrm>
          <a:prstGeom prst="rect">
            <a:avLst/>
          </a:prstGeom>
          <a:noFill/>
          <a:ln w="34925">
            <a:noFill/>
          </a:ln>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lang="zh-CN" altLang="en-US" b="1" dirty="0">
                <a:solidFill>
                  <a:srgbClr val="006E9C"/>
                </a:solidFill>
                <a:latin typeface="Calibri" panose="020F0502020204030204"/>
                <a:ea typeface="微软雅黑" panose="020B0503020204020204" pitchFamily="34" charset="-122"/>
                <a:cs typeface="+mn-ea"/>
                <a:sym typeface="+mn-lt"/>
              </a:rPr>
              <a:t>其他</a:t>
            </a:r>
            <a:r>
              <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rPr>
              <a:t>：****</a:t>
            </a:r>
            <a:endParaRPr kumimoji="0" lang="zh-CN" altLang="en-US" b="1" i="0" u="none" strike="noStrike" kern="1200" cap="none" spc="0" normalizeH="0" baseline="0" noProof="0" dirty="0">
              <a:ln>
                <a:noFill/>
              </a:ln>
              <a:solidFill>
                <a:srgbClr val="006E9C"/>
              </a:solidFill>
              <a:uLnTx/>
              <a:uFillTx/>
              <a:latin typeface="Calibri" panose="020F0502020204030204"/>
              <a:ea typeface="微软雅黑" panose="020B0503020204020204" pitchFamily="34" charset="-122"/>
              <a:cs typeface="+mn-ea"/>
              <a:sym typeface="+mn-lt"/>
            </a:endParaRPr>
          </a:p>
        </p:txBody>
      </p:sp>
      <p:sp>
        <p:nvSpPr>
          <p:cNvPr id="2" name="矩形 1"/>
          <p:cNvSpPr/>
          <p:nvPr/>
        </p:nvSpPr>
        <p:spPr>
          <a:xfrm>
            <a:off x="6303851" y="1748191"/>
            <a:ext cx="4160520" cy="302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5260" y="5173345"/>
            <a:ext cx="1374775" cy="368300"/>
          </a:xfrm>
          <a:prstGeom prst="rect">
            <a:avLst/>
          </a:prstGeom>
          <a:noFill/>
        </p:spPr>
        <p:txBody>
          <a:bodyPr wrap="square" rtlCol="0">
            <a:spAutoFit/>
          </a:bodyPr>
          <a:lstStyle/>
          <a:p>
            <a:r>
              <a:rPr lang="zh-CN" altLang="en-US"/>
              <a:t>（插入图片）</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0" name="PA-文本框 39"/>
          <p:cNvSpPr txBox="1"/>
          <p:nvPr>
            <p:custDataLst>
              <p:tags r:id="rId2"/>
            </p:custDataLst>
          </p:nvPr>
        </p:nvSpPr>
        <p:spPr>
          <a:xfrm>
            <a:off x="3774533" y="906298"/>
            <a:ext cx="4954801" cy="707886"/>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006E9B"/>
                </a:solidFill>
                <a:uLnTx/>
                <a:uFillTx/>
                <a:latin typeface="+mn-lt"/>
                <a:cs typeface="+mn-ea"/>
                <a:sym typeface="+mn-lt"/>
              </a:rPr>
              <a:t>病史与既往史</a:t>
            </a:r>
            <a:endParaRPr kumimoji="0" lang="zh-CN" altLang="en-US" sz="4000" b="0" i="0" u="none" strike="noStrike" kern="1200" cap="none" spc="0" normalizeH="0" baseline="0" noProof="0" dirty="0">
              <a:ln>
                <a:noFill/>
              </a:ln>
              <a:solidFill>
                <a:srgbClr val="006E9B"/>
              </a:solidFill>
              <a:uLnTx/>
              <a:uFillTx/>
              <a:latin typeface="+mn-lt"/>
              <a:cs typeface="+mn-ea"/>
              <a:sym typeface="+mn-lt"/>
            </a:endParaRPr>
          </a:p>
        </p:txBody>
      </p:sp>
      <p:sp>
        <p:nvSpPr>
          <p:cNvPr id="44" name="PA-文本框 43"/>
          <p:cNvSpPr txBox="1"/>
          <p:nvPr>
            <p:custDataLst>
              <p:tags r:id="rId3"/>
            </p:custDataLst>
          </p:nvPr>
        </p:nvSpPr>
        <p:spPr>
          <a:xfrm>
            <a:off x="2025246" y="2146219"/>
            <a:ext cx="2105718" cy="461665"/>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2400" b="0" i="0" u="none" strike="noStrike" kern="1200" cap="none" spc="0" normalizeH="0" baseline="0" noProof="0" dirty="0">
                <a:ln>
                  <a:noFill/>
                </a:ln>
                <a:solidFill>
                  <a:srgbClr val="006C9A"/>
                </a:solidFill>
                <a:uLnTx/>
                <a:uFillTx/>
                <a:latin typeface="+mn-lt"/>
                <a:cs typeface="+mn-ea"/>
                <a:sym typeface="+mn-lt"/>
              </a:rPr>
              <a:t>主诉</a:t>
            </a:r>
            <a:endParaRPr kumimoji="0" lang="zh-CN" altLang="en-US" sz="2400" b="0" i="0" u="none" strike="noStrike" kern="1200" cap="none" spc="0" normalizeH="0" baseline="0" noProof="0" dirty="0">
              <a:ln>
                <a:noFill/>
              </a:ln>
              <a:solidFill>
                <a:srgbClr val="006C9A"/>
              </a:solidFill>
              <a:uLnTx/>
              <a:uFillTx/>
              <a:latin typeface="+mn-lt"/>
              <a:cs typeface="+mn-ea"/>
              <a:sym typeface="+mn-lt"/>
            </a:endParaRPr>
          </a:p>
        </p:txBody>
      </p:sp>
      <p:sp>
        <p:nvSpPr>
          <p:cNvPr id="47" name="PA-文本框 46"/>
          <p:cNvSpPr txBox="1"/>
          <p:nvPr>
            <p:custDataLst>
              <p:tags r:id="rId4"/>
            </p:custDataLst>
          </p:nvPr>
        </p:nvSpPr>
        <p:spPr>
          <a:xfrm>
            <a:off x="6251933" y="2146219"/>
            <a:ext cx="2105718" cy="461665"/>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2400" b="0" i="0" u="none" strike="noStrike" kern="1200" cap="none" spc="0" normalizeH="0" baseline="0" noProof="0" dirty="0">
                <a:ln>
                  <a:noFill/>
                </a:ln>
                <a:solidFill>
                  <a:srgbClr val="006C9A"/>
                </a:solidFill>
                <a:uLnTx/>
                <a:uFillTx/>
                <a:latin typeface="+mn-lt"/>
                <a:cs typeface="+mn-ea"/>
                <a:sym typeface="+mn-lt"/>
              </a:rPr>
              <a:t>既往史</a:t>
            </a:r>
            <a:endParaRPr kumimoji="0" lang="zh-CN" altLang="en-US" sz="2400" b="0" i="0" u="none" strike="noStrike" kern="1200" cap="none" spc="0" normalizeH="0" baseline="0" noProof="0" dirty="0">
              <a:ln>
                <a:noFill/>
              </a:ln>
              <a:solidFill>
                <a:srgbClr val="006C9A"/>
              </a:solidFill>
              <a:uLnTx/>
              <a:uFillTx/>
              <a:latin typeface="+mn-lt"/>
              <a:cs typeface="+mn-ea"/>
              <a:sym typeface="+mn-lt"/>
            </a:endParaRPr>
          </a:p>
        </p:txBody>
      </p:sp>
      <p:cxnSp>
        <p:nvCxnSpPr>
          <p:cNvPr id="49" name="PA-直接连接符 48"/>
          <p:cNvCxnSpPr/>
          <p:nvPr>
            <p:custDataLst>
              <p:tags r:id="rId5"/>
            </p:custDataLst>
          </p:nvPr>
        </p:nvCxnSpPr>
        <p:spPr>
          <a:xfrm>
            <a:off x="1600200" y="1836408"/>
            <a:ext cx="8984974" cy="0"/>
          </a:xfrm>
          <a:prstGeom prst="line">
            <a:avLst/>
          </a:prstGeom>
          <a:ln>
            <a:solidFill>
              <a:srgbClr val="016D9B"/>
            </a:solidFill>
          </a:ln>
        </p:spPr>
        <p:style>
          <a:lnRef idx="1">
            <a:schemeClr val="accent1"/>
          </a:lnRef>
          <a:fillRef idx="0">
            <a:schemeClr val="accent1"/>
          </a:fillRef>
          <a:effectRef idx="0">
            <a:schemeClr val="accent1"/>
          </a:effectRef>
          <a:fontRef idx="minor">
            <a:schemeClr val="tx1"/>
          </a:fontRef>
        </p:style>
      </p:cxnSp>
      <p:cxnSp>
        <p:nvCxnSpPr>
          <p:cNvPr id="14" name="PA-直接连接符 48"/>
          <p:cNvCxnSpPr/>
          <p:nvPr>
            <p:custDataLst>
              <p:tags r:id="rId6"/>
            </p:custDataLst>
          </p:nvPr>
        </p:nvCxnSpPr>
        <p:spPr>
          <a:xfrm>
            <a:off x="6066402" y="1836408"/>
            <a:ext cx="0" cy="4156888"/>
          </a:xfrm>
          <a:prstGeom prst="line">
            <a:avLst/>
          </a:prstGeom>
          <a:ln>
            <a:solidFill>
              <a:srgbClr val="016D9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2096135" y="1580515"/>
            <a:ext cx="8291195" cy="3843184"/>
            <a:chOff x="3550" y="2535"/>
            <a:chExt cx="12100" cy="4446"/>
          </a:xfrm>
        </p:grpSpPr>
        <p:sp>
          <p:nvSpPr>
            <p:cNvPr id="40" name="PA-文本框 39"/>
            <p:cNvSpPr txBox="1"/>
            <p:nvPr>
              <p:custDataLst>
                <p:tags r:id="rId1"/>
              </p:custDataLst>
            </p:nvPr>
          </p:nvSpPr>
          <p:spPr>
            <a:xfrm>
              <a:off x="3826" y="2535"/>
              <a:ext cx="11107" cy="1174"/>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006E9B"/>
                  </a:solidFill>
                  <a:uLnTx/>
                  <a:uFillTx/>
                  <a:latin typeface="+mn-lt"/>
                  <a:cs typeface="+mn-ea"/>
                  <a:sym typeface="+mn-lt"/>
                </a:rPr>
                <a:t>入院检查</a:t>
              </a:r>
              <a:endParaRPr kumimoji="0" lang="zh-CN" altLang="en-US" sz="6000" b="0" i="0" u="none" strike="noStrike" kern="1200" cap="none" spc="0" normalizeH="0" baseline="0" noProof="0" dirty="0">
                <a:ln>
                  <a:noFill/>
                </a:ln>
                <a:solidFill>
                  <a:srgbClr val="006E9B"/>
                </a:solidFill>
                <a:uLnTx/>
                <a:uFillTx/>
                <a:latin typeface="+mn-lt"/>
                <a:cs typeface="+mn-ea"/>
                <a:sym typeface="+mn-lt"/>
              </a:endParaRPr>
            </a:p>
          </p:txBody>
        </p:sp>
        <p:sp>
          <p:nvSpPr>
            <p:cNvPr id="44" name="PA-文本框 43"/>
            <p:cNvSpPr txBox="1"/>
            <p:nvPr>
              <p:custDataLst>
                <p:tags r:id="rId2"/>
              </p:custDataLst>
            </p:nvPr>
          </p:nvSpPr>
          <p:spPr>
            <a:xfrm>
              <a:off x="5944" y="5158"/>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sz="1600" b="0" dirty="0">
                  <a:solidFill>
                    <a:srgbClr val="006C9A"/>
                  </a:solidFill>
                  <a:latin typeface="+mn-lt"/>
                  <a:cs typeface="+mn-ea"/>
                  <a:sym typeface="+mn-lt"/>
                </a:rPr>
                <a:t>生命体征</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6" name="PA-文本框 45"/>
            <p:cNvSpPr txBox="1"/>
            <p:nvPr>
              <p:custDataLst>
                <p:tags r:id="rId3"/>
              </p:custDataLst>
            </p:nvPr>
          </p:nvSpPr>
          <p:spPr>
            <a:xfrm>
              <a:off x="5944" y="5875"/>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血常规</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7" name="PA-文本框 46"/>
            <p:cNvSpPr txBox="1"/>
            <p:nvPr>
              <p:custDataLst>
                <p:tags r:id="rId4"/>
              </p:custDataLst>
            </p:nvPr>
          </p:nvSpPr>
          <p:spPr>
            <a:xfrm>
              <a:off x="9147" y="5158"/>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体格检查</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48" name="PA-文本框 47"/>
            <p:cNvSpPr txBox="1"/>
            <p:nvPr>
              <p:custDataLst>
                <p:tags r:id="rId5"/>
              </p:custDataLst>
            </p:nvPr>
          </p:nvSpPr>
          <p:spPr>
            <a:xfrm>
              <a:off x="9147" y="5875"/>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影像检查</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cxnSp>
          <p:nvCxnSpPr>
            <p:cNvPr id="49" name="PA-直接连接符 48"/>
            <p:cNvCxnSpPr/>
            <p:nvPr>
              <p:custDataLst>
                <p:tags r:id="rId6"/>
              </p:custDataLst>
            </p:nvPr>
          </p:nvCxnSpPr>
          <p:spPr>
            <a:xfrm>
              <a:off x="3550" y="4755"/>
              <a:ext cx="12100" cy="0"/>
            </a:xfrm>
            <a:prstGeom prst="line">
              <a:avLst/>
            </a:prstGeom>
            <a:ln>
              <a:solidFill>
                <a:srgbClr val="016D9B"/>
              </a:solidFill>
            </a:ln>
          </p:spPr>
          <p:style>
            <a:lnRef idx="1">
              <a:schemeClr val="accent1"/>
            </a:lnRef>
            <a:fillRef idx="0">
              <a:schemeClr val="accent1"/>
            </a:fillRef>
            <a:effectRef idx="0">
              <a:schemeClr val="accent1"/>
            </a:effectRef>
            <a:fontRef idx="minor">
              <a:schemeClr val="tx1"/>
            </a:fontRef>
          </p:style>
        </p:cxnSp>
        <p:sp>
          <p:nvSpPr>
            <p:cNvPr id="13" name="PA-文本框 12"/>
            <p:cNvSpPr txBox="1"/>
            <p:nvPr>
              <p:custDataLst>
                <p:tags r:id="rId7"/>
              </p:custDataLst>
            </p:nvPr>
          </p:nvSpPr>
          <p:spPr>
            <a:xfrm>
              <a:off x="5944" y="6591"/>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6C9A"/>
                  </a:solidFill>
                  <a:uLnTx/>
                  <a:uFillTx/>
                  <a:latin typeface="+mn-lt"/>
                  <a:cs typeface="+mn-ea"/>
                  <a:sym typeface="+mn-lt"/>
                </a:rPr>
                <a:t>微生物检查</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sp>
          <p:nvSpPr>
            <p:cNvPr id="14" name="PA-文本框 13"/>
            <p:cNvSpPr txBox="1"/>
            <p:nvPr>
              <p:custDataLst>
                <p:tags r:id="rId8"/>
              </p:custDataLst>
            </p:nvPr>
          </p:nvSpPr>
          <p:spPr>
            <a:xfrm>
              <a:off x="9147" y="6591"/>
              <a:ext cx="3316" cy="390"/>
            </a:xfrm>
            <a:prstGeom prst="rect">
              <a:avLst/>
            </a:prstGeom>
            <a:noFill/>
          </p:spPr>
          <p:txBody>
            <a:bodyPr wrap="square" rtlCol="0">
              <a:spAutoFit/>
              <a:scene3d>
                <a:camera prst="orthographicFront"/>
                <a:lightRig rig="threePt" dir="t"/>
              </a:scene3d>
              <a:sp3d contourW="12700"/>
            </a:bodyPr>
            <a:lstStyle>
              <a:defPPr>
                <a:defRPr lang="en-US"/>
              </a:defPPr>
              <a:lvl1pPr algn="dist">
                <a:defRPr sz="4400" b="1">
                  <a:gradFill>
                    <a:gsLst>
                      <a:gs pos="50000">
                        <a:schemeClr val="tx1">
                          <a:lumMod val="75000"/>
                          <a:lumOff val="25000"/>
                        </a:schemeClr>
                      </a:gs>
                      <a:gs pos="50000">
                        <a:schemeClr val="tx1"/>
                      </a:gs>
                    </a:gsLst>
                    <a:lin ang="5400000" scaled="1"/>
                  </a:gradFill>
                  <a:latin typeface="Century Gothic" panose="020B0502020202020204" pitchFamily="34" charset="0"/>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sz="1600" b="0" dirty="0">
                  <a:solidFill>
                    <a:srgbClr val="006C9A"/>
                  </a:solidFill>
                  <a:latin typeface="+mn-lt"/>
                  <a:cs typeface="+mn-ea"/>
                  <a:sym typeface="+mn-lt"/>
                </a:rPr>
                <a:t>评分</a:t>
              </a:r>
              <a:endParaRPr kumimoji="0" lang="zh-CN" altLang="en-US" sz="1600" b="0" i="0" u="none" strike="noStrike" kern="1200" cap="none" spc="0" normalizeH="0" baseline="0" noProof="0" dirty="0">
                <a:ln>
                  <a:noFill/>
                </a:ln>
                <a:solidFill>
                  <a:srgbClr val="006C9A"/>
                </a:solidFill>
                <a:uLnTx/>
                <a:uFillTx/>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1569660"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三：入院查体</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pSp>
        <p:nvGrpSpPr>
          <p:cNvPr id="24" name="组合 23"/>
          <p:cNvGrpSpPr/>
          <p:nvPr/>
        </p:nvGrpSpPr>
        <p:grpSpPr>
          <a:xfrm>
            <a:off x="983024" y="1477245"/>
            <a:ext cx="4383511" cy="1310761"/>
            <a:chOff x="730749" y="1392183"/>
            <a:chExt cx="4383511" cy="1310761"/>
          </a:xfrm>
        </p:grpSpPr>
        <p:sp>
          <p:nvSpPr>
            <p:cNvPr id="46" name="矩形 45"/>
            <p:cNvSpPr/>
            <p:nvPr/>
          </p:nvSpPr>
          <p:spPr>
            <a:xfrm>
              <a:off x="730749" y="1392183"/>
              <a:ext cx="1627369" cy="369332"/>
            </a:xfrm>
            <a:prstGeom prst="rect">
              <a:avLst/>
            </a:prstGeom>
          </p:spPr>
          <p:txBody>
            <a:bodyPr wrap="none">
              <a:spAutoFit/>
            </a:bodyPr>
            <a:lstStyle/>
            <a:p>
              <a:pPr marL="285750" indent="-285750">
                <a:buFont typeface="Wingdings" panose="05000000000000000000" pitchFamily="2" charset="2"/>
                <a:buChar char="n"/>
              </a:pPr>
              <a:r>
                <a:rPr lang="zh-CN" altLang="en-US" b="1" dirty="0">
                  <a:solidFill>
                    <a:srgbClr val="006C9A"/>
                  </a:solidFill>
                  <a:latin typeface="微软雅黑" panose="020B0503020204020204" pitchFamily="34" charset="-122"/>
                  <a:ea typeface="微软雅黑" panose="020B0503020204020204" pitchFamily="34" charset="-122"/>
                </a:rPr>
                <a:t>生命体征：</a:t>
              </a:r>
              <a:endParaRPr lang="zh-CN" altLang="en-US" b="1" dirty="0">
                <a:solidFill>
                  <a:srgbClr val="006C9A"/>
                </a:solidFill>
                <a:latin typeface="微软雅黑" panose="020B0503020204020204" pitchFamily="34" charset="-122"/>
                <a:ea typeface="微软雅黑" panose="020B0503020204020204" pitchFamily="34" charset="-122"/>
              </a:endParaRPr>
            </a:p>
          </p:txBody>
        </p:sp>
        <p:sp>
          <p:nvSpPr>
            <p:cNvPr id="47" name="矩形 46"/>
            <p:cNvSpPr/>
            <p:nvPr/>
          </p:nvSpPr>
          <p:spPr>
            <a:xfrm>
              <a:off x="730749" y="1779614"/>
              <a:ext cx="4383511" cy="923330"/>
            </a:xfrm>
            <a:prstGeom prst="rect">
              <a:avLst/>
            </a:prstGeom>
          </p:spPr>
          <p:txBody>
            <a:bodyPr wrap="square">
              <a:spAutoFit/>
            </a:bodyPr>
            <a:lstStyle/>
            <a:p>
              <a:r>
                <a:rPr lang="en-US" altLang="zh-CN" dirty="0"/>
                <a:t>T:                                     P:  </a:t>
              </a:r>
              <a:endParaRPr lang="en-US" altLang="zh-CN" dirty="0"/>
            </a:p>
            <a:p>
              <a:r>
                <a:rPr lang="en-US" altLang="zh-CN" dirty="0"/>
                <a:t>R:                                  Bp:</a:t>
              </a:r>
              <a:endParaRPr lang="en-US" altLang="zh-CN" dirty="0"/>
            </a:p>
            <a:p>
              <a:r>
                <a:rPr lang="zh-CN" altLang="en-US" dirty="0"/>
                <a:t>其他：</a:t>
              </a:r>
              <a:endParaRPr lang="en-US" altLang="zh-CN" dirty="0"/>
            </a:p>
          </p:txBody>
        </p:sp>
      </p:grpSp>
      <p:sp>
        <p:nvSpPr>
          <p:cNvPr id="53" name="矩形 52"/>
          <p:cNvSpPr/>
          <p:nvPr/>
        </p:nvSpPr>
        <p:spPr>
          <a:xfrm>
            <a:off x="983024" y="3275891"/>
            <a:ext cx="1627369" cy="369332"/>
          </a:xfrm>
          <a:prstGeom prst="rect">
            <a:avLst/>
          </a:prstGeom>
        </p:spPr>
        <p:txBody>
          <a:bodyPr wrap="none">
            <a:spAutoFit/>
          </a:bodyPr>
          <a:lstStyle/>
          <a:p>
            <a:pPr marL="285750" indent="-285750">
              <a:buFont typeface="Wingdings" panose="05000000000000000000" pitchFamily="2" charset="2"/>
              <a:buChar char="n"/>
            </a:pPr>
            <a:r>
              <a:rPr lang="zh-CN" altLang="en-US" b="1" dirty="0">
                <a:solidFill>
                  <a:srgbClr val="006E9B"/>
                </a:solidFill>
                <a:latin typeface="微软雅黑" panose="020B0503020204020204" pitchFamily="34" charset="-122"/>
                <a:ea typeface="微软雅黑" panose="020B0503020204020204" pitchFamily="34" charset="-122"/>
              </a:rPr>
              <a:t>体格检查：</a:t>
            </a:r>
            <a:endParaRPr lang="zh-CN" altLang="en-US" b="1" dirty="0">
              <a:solidFill>
                <a:srgbClr val="006E9B"/>
              </a:solidFill>
              <a:latin typeface="微软雅黑" panose="020B0503020204020204" pitchFamily="34" charset="-122"/>
              <a:ea typeface="微软雅黑" panose="020B0503020204020204" pitchFamily="34" charset="-122"/>
            </a:endParaRPr>
          </a:p>
        </p:txBody>
      </p:sp>
      <p:sp>
        <p:nvSpPr>
          <p:cNvPr id="60" name="矩形 59"/>
          <p:cNvSpPr/>
          <p:nvPr/>
        </p:nvSpPr>
        <p:spPr>
          <a:xfrm>
            <a:off x="999244" y="3662384"/>
            <a:ext cx="4383511" cy="369332"/>
          </a:xfrm>
          <a:prstGeom prst="rect">
            <a:avLst/>
          </a:prstGeom>
        </p:spPr>
        <p:txBody>
          <a:bodyPr wrap="square">
            <a:spAutoFit/>
          </a:bodyPr>
          <a:lstStyle/>
          <a:p>
            <a:r>
              <a:rPr lang="zh-CN" altLang="en-US" dirty="0">
                <a:solidFill>
                  <a:schemeClr val="tx1">
                    <a:lumMod val="50000"/>
                    <a:lumOff val="50000"/>
                  </a:schemeClr>
                </a:solidFill>
              </a:rPr>
              <a:t>补充信息</a:t>
            </a:r>
            <a:endParaRPr lang="en-US" altLang="zh-CN" dirty="0">
              <a:solidFill>
                <a:schemeClr val="tx1">
                  <a:lumMod val="50000"/>
                  <a:lumOff val="50000"/>
                </a:schemeClr>
              </a:solidFill>
            </a:endParaRPr>
          </a:p>
        </p:txBody>
      </p:sp>
      <p:sp>
        <p:nvSpPr>
          <p:cNvPr id="2" name="矩形 1"/>
          <p:cNvSpPr/>
          <p:nvPr/>
        </p:nvSpPr>
        <p:spPr>
          <a:xfrm>
            <a:off x="6918865" y="1735051"/>
            <a:ext cx="2456369" cy="345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951" y="5327496"/>
            <a:ext cx="2068195" cy="368300"/>
          </a:xfrm>
          <a:prstGeom prst="rect">
            <a:avLst/>
          </a:prstGeom>
          <a:noFill/>
        </p:spPr>
        <p:txBody>
          <a:bodyPr wrap="square" rtlCol="0">
            <a:spAutoFit/>
          </a:bodyPr>
          <a:lstStyle/>
          <a:p>
            <a:r>
              <a:rPr lang="zh-CN" altLang="en-US" dirty="0"/>
              <a:t>插入体检报告图片</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3" y="690306"/>
            <a:ext cx="2101857" cy="369332"/>
          </a:xfrm>
          <a:prstGeom prst="rect">
            <a:avLst/>
          </a:prstGeom>
        </p:spPr>
        <p:txBody>
          <a:bodyPr wrap="none">
            <a:spAutoFit/>
          </a:bodyPr>
          <a:lstStyle/>
          <a:p>
            <a:pPr lvl="0">
              <a:defRPr/>
            </a:pPr>
            <a:r>
              <a:rPr lang="zh-CN" altLang="en-US" b="1" dirty="0">
                <a:solidFill>
                  <a:schemeClr val="tx1">
                    <a:lumMod val="50000"/>
                    <a:lumOff val="50000"/>
                  </a:schemeClr>
                </a:solidFill>
                <a:cs typeface="+mn-ea"/>
                <a:sym typeface="+mn-lt"/>
              </a:rPr>
              <a:t>三：入院查体</a:t>
            </a:r>
            <a:r>
              <a:rPr lang="en-US" altLang="zh-CN" b="1" dirty="0">
                <a:solidFill>
                  <a:schemeClr val="tx1">
                    <a:lumMod val="50000"/>
                    <a:lumOff val="50000"/>
                  </a:schemeClr>
                </a:solidFill>
                <a:cs typeface="+mn-ea"/>
                <a:sym typeface="+mn-lt"/>
              </a:rPr>
              <a:t>-</a:t>
            </a:r>
            <a:r>
              <a:rPr lang="zh-CN" altLang="en-US" b="1" dirty="0">
                <a:solidFill>
                  <a:schemeClr val="tx1">
                    <a:lumMod val="50000"/>
                    <a:lumOff val="50000"/>
                  </a:schemeClr>
                </a:solidFill>
                <a:cs typeface="+mn-ea"/>
                <a:sym typeface="+mn-lt"/>
              </a:rPr>
              <a:t>生化</a:t>
            </a:r>
            <a:endParaRPr lang="zh-CN" altLang="en-US" b="1" dirty="0">
              <a:solidFill>
                <a:schemeClr val="tx1">
                  <a:lumMod val="50000"/>
                  <a:lumOff val="50000"/>
                </a:schemeClr>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6" y="1173201"/>
            <a:ext cx="4719084" cy="5135517"/>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graphicFrame>
        <p:nvGraphicFramePr>
          <p:cNvPr id="10" name="表格 9"/>
          <p:cNvGraphicFramePr>
            <a:graphicFrameLocks noGrp="1"/>
          </p:cNvGraphicFramePr>
          <p:nvPr/>
        </p:nvGraphicFramePr>
        <p:xfrm>
          <a:off x="4257603" y="1618691"/>
          <a:ext cx="7087809" cy="4107228"/>
        </p:xfrm>
        <a:graphic>
          <a:graphicData uri="http://schemas.openxmlformats.org/drawingml/2006/table">
            <a:tbl>
              <a:tblPr/>
              <a:tblGrid>
                <a:gridCol w="1422907"/>
                <a:gridCol w="1451209"/>
                <a:gridCol w="4213693"/>
              </a:tblGrid>
              <a:tr h="268081">
                <a:tc>
                  <a:txBody>
                    <a:bodyPr/>
                    <a:lstStyle/>
                    <a:p>
                      <a:pPr algn="ctr">
                        <a:lnSpc>
                          <a:spcPct val="115000"/>
                        </a:lnSpc>
                        <a:spcAft>
                          <a:spcPts val="0"/>
                        </a:spcAft>
                      </a:pP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zh-CN" altLang="en-US" sz="2000" kern="100" dirty="0">
                          <a:latin typeface="黑体" panose="02010609060101010101" pitchFamily="49" charset="-122"/>
                          <a:ea typeface="黑体" panose="02010609060101010101" pitchFamily="49" charset="-122"/>
                          <a:cs typeface="Times New Roman" panose="02020603050405020304"/>
                        </a:rPr>
                        <a:t>检查日期</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zh-CN" altLang="en-US" sz="2000" kern="100" dirty="0">
                          <a:latin typeface="黑体" panose="02010609060101010101" pitchFamily="49" charset="-122"/>
                          <a:ea typeface="黑体" panose="02010609060101010101" pitchFamily="49" charset="-122"/>
                          <a:cs typeface="Arial" panose="020B0604020202020204"/>
                        </a:rPr>
                        <a:t>检查结果</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zh-CN" altLang="en-US" sz="2000" kern="100" dirty="0">
                          <a:latin typeface="黑体" panose="02010609060101010101" pitchFamily="49" charset="-122"/>
                          <a:ea typeface="黑体" panose="02010609060101010101" pitchFamily="49" charset="-122"/>
                          <a:cs typeface="Times New Roman" panose="02020603050405020304"/>
                        </a:rPr>
                        <a:t>血常规</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zh-CN" altLang="en-US" sz="2000" kern="100" dirty="0">
                          <a:latin typeface="黑体" panose="02010609060101010101" pitchFamily="49" charset="-122"/>
                          <a:ea typeface="黑体" panose="02010609060101010101" pitchFamily="49" charset="-122"/>
                          <a:cs typeface="Times New Roman" panose="02020603050405020304"/>
                        </a:rPr>
                        <a:t>尿常规</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zh-CN" altLang="en-US" sz="2000" kern="100" dirty="0">
                          <a:latin typeface="黑体" panose="02010609060101010101" pitchFamily="49" charset="-122"/>
                          <a:ea typeface="黑体" panose="02010609060101010101" pitchFamily="49" charset="-122"/>
                          <a:cs typeface="Times New Roman" panose="02020603050405020304"/>
                        </a:rPr>
                        <a:t>便常规</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zh-CN" altLang="en-US" sz="2000" kern="100" dirty="0">
                          <a:latin typeface="黑体" panose="02010609060101010101" pitchFamily="49" charset="-122"/>
                          <a:ea typeface="黑体" panose="02010609060101010101" pitchFamily="49" charset="-122"/>
                          <a:cs typeface="Times New Roman" panose="02020603050405020304"/>
                        </a:rPr>
                        <a:t>血生化</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zh-CN" altLang="en-US" sz="2000" kern="100" dirty="0">
                          <a:latin typeface="黑体" panose="02010609060101010101" pitchFamily="49" charset="-122"/>
                          <a:ea typeface="黑体" panose="02010609060101010101" pitchFamily="49" charset="-122"/>
                          <a:cs typeface="Times New Roman" panose="02020603050405020304"/>
                        </a:rPr>
                        <a:t>体温</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00" dirty="0">
                          <a:latin typeface="黑体" panose="02010609060101010101" pitchFamily="49" charset="-122"/>
                          <a:ea typeface="黑体" panose="02010609060101010101" pitchFamily="49" charset="-122"/>
                          <a:cs typeface="Times New Roman" panose="02020603050405020304"/>
                        </a:rPr>
                        <a:t>…</a:t>
                      </a:r>
                      <a:endParaRPr lang="zh-CN" alt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00" dirty="0">
                          <a:latin typeface="黑体" panose="02010609060101010101" pitchFamily="49" charset="-122"/>
                          <a:ea typeface="黑体" panose="02010609060101010101" pitchFamily="49" charset="-122"/>
                          <a:cs typeface="Times New Roman" panose="02020603050405020304"/>
                        </a:rPr>
                        <a:t>…</a:t>
                      </a:r>
                      <a:endParaRPr lang="zh-CN" alt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en-US" altLang="zh-CN" sz="2000" kern="100" dirty="0">
                          <a:latin typeface="黑体" panose="02010609060101010101" pitchFamily="49" charset="-122"/>
                          <a:ea typeface="黑体" panose="02010609060101010101" pitchFamily="49" charset="-122"/>
                          <a:cs typeface="Times New Roman" panose="02020603050405020304"/>
                        </a:rPr>
                        <a:t>…</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en-US" altLang="zh-CN" sz="2000" kern="100" dirty="0">
                          <a:latin typeface="黑体" panose="02010609060101010101" pitchFamily="49" charset="-122"/>
                          <a:ea typeface="黑体" panose="02010609060101010101" pitchFamily="49" charset="-122"/>
                          <a:cs typeface="Times New Roman" panose="02020603050405020304"/>
                        </a:rPr>
                        <a:t>…</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90">
                <a:tc>
                  <a:txBody>
                    <a:bodyPr/>
                    <a:lstStyle/>
                    <a:p>
                      <a:pPr algn="ctr"/>
                      <a:r>
                        <a:rPr lang="en-US" altLang="zh-CN" sz="2000" kern="100" dirty="0">
                          <a:latin typeface="黑体" panose="02010609060101010101" pitchFamily="49" charset="-122"/>
                          <a:ea typeface="黑体" panose="02010609060101010101" pitchFamily="49" charset="-122"/>
                          <a:cs typeface="Times New Roman" panose="02020603050405020304"/>
                        </a:rPr>
                        <a:t>…</a:t>
                      </a: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2000" kern="100" dirty="0">
                        <a:latin typeface="黑体" panose="02010609060101010101" pitchFamily="49" charset="-122"/>
                        <a:ea typeface="黑体" panose="02010609060101010101" pitchFamily="49" charset="-122"/>
                        <a:cs typeface="Times New Roman" panose="02020603050405020304"/>
                      </a:endParaRPr>
                    </a:p>
                  </a:txBody>
                  <a:tcPr marL="61150" marR="61150" marT="32214" marB="322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6" name="直接连接符 5"/>
          <p:cNvCxnSpPr/>
          <p:nvPr/>
        </p:nvCxnSpPr>
        <p:spPr>
          <a:xfrm>
            <a:off x="1318033" y="1116419"/>
            <a:ext cx="10335251" cy="0"/>
          </a:xfrm>
          <a:prstGeom prst="line">
            <a:avLst/>
          </a:prstGeom>
          <a:ln w="25400">
            <a:solidFill>
              <a:srgbClr val="006F9D"/>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18032" y="690306"/>
            <a:ext cx="2448897" cy="369332"/>
          </a:xfrm>
          <a:prstGeom prst="rect">
            <a:avLst/>
          </a:prstGeom>
        </p:spPr>
        <p:txBody>
          <a:bodyPr wrap="square">
            <a:spAutoFit/>
          </a:bodyPr>
          <a:lstStyle/>
          <a:p>
            <a:pPr>
              <a:defRPr/>
            </a:pPr>
            <a:r>
              <a:rPr lang="zh-CN" altLang="en-US" b="1" dirty="0">
                <a:solidFill>
                  <a:schemeClr val="tx1">
                    <a:lumMod val="50000"/>
                    <a:lumOff val="50000"/>
                  </a:schemeClr>
                </a:solidFill>
                <a:cs typeface="+mn-ea"/>
                <a:sym typeface="+mn-lt"/>
              </a:rPr>
              <a:t>三：辅助查体</a:t>
            </a:r>
            <a:r>
              <a:rPr lang="en-US" altLang="zh-CN" b="1" dirty="0">
                <a:solidFill>
                  <a:schemeClr val="tx1">
                    <a:lumMod val="50000"/>
                    <a:lumOff val="50000"/>
                  </a:schemeClr>
                </a:solidFill>
                <a:cs typeface="+mn-ea"/>
                <a:sym typeface="+mn-lt"/>
              </a:rPr>
              <a:t>-CT</a:t>
            </a:r>
            <a:endParaRPr lang="zh-CN" altLang="en-US" b="1" dirty="0">
              <a:solidFill>
                <a:schemeClr val="tx1">
                  <a:lumMod val="50000"/>
                  <a:lumOff val="50000"/>
                </a:schemeClr>
              </a:solidFill>
              <a:cs typeface="+mn-ea"/>
              <a:sym typeface="+mn-lt"/>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9" y="549275"/>
            <a:ext cx="536991" cy="510363"/>
          </a:xfrm>
          <a:prstGeom prst="rect">
            <a:avLst/>
          </a:prstGeom>
        </p:spPr>
      </p:pic>
      <p:sp>
        <p:nvSpPr>
          <p:cNvPr id="25" name="文本框 24"/>
          <p:cNvSpPr txBox="1"/>
          <p:nvPr/>
        </p:nvSpPr>
        <p:spPr>
          <a:xfrm>
            <a:off x="1192025" y="1533011"/>
            <a:ext cx="5293633"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b="1" kern="0" dirty="0">
                <a:solidFill>
                  <a:srgbClr val="006E9C"/>
                </a:solidFill>
                <a:latin typeface="微软雅黑" panose="020B0503020204020204" pitchFamily="34" charset="-122"/>
                <a:ea typeface="微软雅黑" panose="020B0503020204020204" pitchFamily="34" charset="-122"/>
              </a:rPr>
              <a:t>检查项目：</a:t>
            </a:r>
            <a:r>
              <a:rPr lang="en-US" altLang="zh-CN" b="1" kern="0" dirty="0">
                <a:solidFill>
                  <a:srgbClr val="006E9C"/>
                </a:solidFill>
                <a:latin typeface="微软雅黑" panose="020B0503020204020204" pitchFamily="34" charset="-122"/>
                <a:ea typeface="微软雅黑" panose="020B0503020204020204" pitchFamily="34" charset="-122"/>
              </a:rPr>
              <a:t>CT</a:t>
            </a:r>
            <a:endParaRPr lang="en-US" altLang="zh-CN" b="1" kern="0" dirty="0">
              <a:solidFill>
                <a:srgbClr val="006E9C"/>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b="1" kern="0" dirty="0">
                <a:solidFill>
                  <a:srgbClr val="006E9C"/>
                </a:solidFill>
                <a:latin typeface="微软雅黑" panose="020B0503020204020204" pitchFamily="34" charset="-122"/>
                <a:ea typeface="微软雅黑" panose="020B0503020204020204" pitchFamily="34" charset="-122"/>
              </a:rPr>
              <a:t>检查时间：</a:t>
            </a:r>
            <a:endParaRPr lang="en-US" altLang="zh-CN" b="1" kern="0" dirty="0">
              <a:solidFill>
                <a:srgbClr val="006E9C"/>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b="1" kern="0" dirty="0">
                <a:solidFill>
                  <a:srgbClr val="006E9C"/>
                </a:solidFill>
                <a:latin typeface="微软雅黑" panose="020B0503020204020204" pitchFamily="34" charset="-122"/>
                <a:ea typeface="微软雅黑" panose="020B0503020204020204" pitchFamily="34" charset="-122"/>
              </a:rPr>
              <a:t>影像所见：</a:t>
            </a:r>
            <a:endParaRPr lang="en-US" altLang="zh-CN" b="1" kern="0" dirty="0">
              <a:solidFill>
                <a:srgbClr val="006E9C"/>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b="1" kern="0" dirty="0">
                <a:solidFill>
                  <a:srgbClr val="006E9C"/>
                </a:solidFill>
                <a:latin typeface="微软雅黑" panose="020B0503020204020204" pitchFamily="34" charset="-122"/>
                <a:ea typeface="微软雅黑" panose="020B0503020204020204" pitchFamily="34" charset="-122"/>
              </a:rPr>
              <a:t>结果诊断：</a:t>
            </a:r>
            <a:endParaRPr lang="zh-CN" altLang="en-US" dirty="0">
              <a:solidFill>
                <a:srgbClr val="006E9C"/>
              </a:solidFill>
              <a:latin typeface="微软雅黑" panose="020B0503020204020204" pitchFamily="34" charset="-122"/>
              <a:ea typeface="微软雅黑" panose="020B0503020204020204" pitchFamily="34" charset="-122"/>
            </a:endParaRPr>
          </a:p>
        </p:txBody>
      </p:sp>
      <p:sp>
        <p:nvSpPr>
          <p:cNvPr id="2" name="矩形 1"/>
          <p:cNvSpPr/>
          <p:nvPr/>
        </p:nvSpPr>
        <p:spPr>
          <a:xfrm>
            <a:off x="6648903" y="1946592"/>
            <a:ext cx="4160520" cy="302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041775" y="5156989"/>
            <a:ext cx="1374775" cy="368300"/>
          </a:xfrm>
          <a:prstGeom prst="rect">
            <a:avLst/>
          </a:prstGeom>
          <a:noFill/>
        </p:spPr>
        <p:txBody>
          <a:bodyPr wrap="square" rtlCol="0">
            <a:spAutoFit/>
          </a:bodyPr>
          <a:lstStyle/>
          <a:p>
            <a:r>
              <a:rPr lang="zh-CN" altLang="en-US" dirty="0"/>
              <a:t>（插入图片）</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tags/tag1.xml><?xml version="1.0" encoding="utf-8"?>
<p:tagLst xmlns:p="http://schemas.openxmlformats.org/presentationml/2006/main">
  <p:tag name="PA" val="v4.3.3"/>
</p:tagLst>
</file>

<file path=ppt/tags/tag10.xml><?xml version="1.0" encoding="utf-8"?>
<p:tagLst xmlns:p="http://schemas.openxmlformats.org/presentationml/2006/main">
  <p:tag name="PA" val="v4.3.3"/>
</p:tagLst>
</file>

<file path=ppt/tags/tag11.xml><?xml version="1.0" encoding="utf-8"?>
<p:tagLst xmlns:p="http://schemas.openxmlformats.org/presentationml/2006/main">
  <p:tag name="PA" val="v4.3.3"/>
</p:tagLst>
</file>

<file path=ppt/tags/tag12.xml><?xml version="1.0" encoding="utf-8"?>
<p:tagLst xmlns:p="http://schemas.openxmlformats.org/presentationml/2006/main">
  <p:tag name="PA" val="v4.3.3"/>
</p:tagLst>
</file>

<file path=ppt/tags/tag13.xml><?xml version="1.0" encoding="utf-8"?>
<p:tagLst xmlns:p="http://schemas.openxmlformats.org/presentationml/2006/main">
  <p:tag name="PA" val="v4.3.3"/>
</p:tagLst>
</file>

<file path=ppt/tags/tag14.xml><?xml version="1.0" encoding="utf-8"?>
<p:tagLst xmlns:p="http://schemas.openxmlformats.org/presentationml/2006/main">
  <p:tag name="PA" val="v4.3.3"/>
</p:tagLst>
</file>

<file path=ppt/tags/tag15.xml><?xml version="1.0" encoding="utf-8"?>
<p:tagLst xmlns:p="http://schemas.openxmlformats.org/presentationml/2006/main">
  <p:tag name="PA" val="v4.3.3"/>
</p:tagLst>
</file>

<file path=ppt/tags/tag16.xml><?xml version="1.0" encoding="utf-8"?>
<p:tagLst xmlns:p="http://schemas.openxmlformats.org/presentationml/2006/main">
  <p:tag name="PA" val="v4.3.3"/>
</p:tagLst>
</file>

<file path=ppt/tags/tag17.xml><?xml version="1.0" encoding="utf-8"?>
<p:tagLst xmlns:p="http://schemas.openxmlformats.org/presentationml/2006/main">
  <p:tag name="PA" val="v4.3.3"/>
</p:tagLst>
</file>

<file path=ppt/tags/tag18.xml><?xml version="1.0" encoding="utf-8"?>
<p:tagLst xmlns:p="http://schemas.openxmlformats.org/presentationml/2006/main">
  <p:tag name="PA" val="v4.3.3"/>
</p:tagLst>
</file>

<file path=ppt/tags/tag19.xml><?xml version="1.0" encoding="utf-8"?>
<p:tagLst xmlns:p="http://schemas.openxmlformats.org/presentationml/2006/main">
  <p:tag name="PA" val="v4.3.3"/>
</p:tagLst>
</file>

<file path=ppt/tags/tag2.xml><?xml version="1.0" encoding="utf-8"?>
<p:tagLst xmlns:p="http://schemas.openxmlformats.org/presentationml/2006/main">
  <p:tag name="PA" val="v4.3.3"/>
</p:tagLst>
</file>

<file path=ppt/tags/tag20.xml><?xml version="1.0" encoding="utf-8"?>
<p:tagLst xmlns:p="http://schemas.openxmlformats.org/presentationml/2006/main">
  <p:tag name="PA" val="v4.3.3"/>
</p:tagLst>
</file>

<file path=ppt/tags/tag21.xml><?xml version="1.0" encoding="utf-8"?>
<p:tagLst xmlns:p="http://schemas.openxmlformats.org/presentationml/2006/main">
  <p:tag name="PA" val="v4.3.3"/>
</p:tagLst>
</file>

<file path=ppt/tags/tag22.xml><?xml version="1.0" encoding="utf-8"?>
<p:tagLst xmlns:p="http://schemas.openxmlformats.org/presentationml/2006/main">
  <p:tag name="PA" val="v4.3.3"/>
</p:tagLst>
</file>

<file path=ppt/tags/tag23.xml><?xml version="1.0" encoding="utf-8"?>
<p:tagLst xmlns:p="http://schemas.openxmlformats.org/presentationml/2006/main">
  <p:tag name="PA" val="v4.3.3"/>
</p:tagLst>
</file>

<file path=ppt/tags/tag24.xml><?xml version="1.0" encoding="utf-8"?>
<p:tagLst xmlns:p="http://schemas.openxmlformats.org/presentationml/2006/main">
  <p:tag name="PA" val="v4.3.3"/>
</p:tagLst>
</file>

<file path=ppt/tags/tag25.xml><?xml version="1.0" encoding="utf-8"?>
<p:tagLst xmlns:p="http://schemas.openxmlformats.org/presentationml/2006/main">
  <p:tag name="ISPRING_PRESENTATION_TITLE" val="PowerPoint 演示文稿"/>
  <p:tag name="ISPRING_FIRST_PUBLISH" val="1"/>
</p:tagLst>
</file>

<file path=ppt/tags/tag3.xml><?xml version="1.0" encoding="utf-8"?>
<p:tagLst xmlns:p="http://schemas.openxmlformats.org/presentationml/2006/main">
  <p:tag name="PA" val="v4.3.3"/>
</p:tagLst>
</file>

<file path=ppt/tags/tag4.xml><?xml version="1.0" encoding="utf-8"?>
<p:tagLst xmlns:p="http://schemas.openxmlformats.org/presentationml/2006/main">
  <p:tag name="PA" val="v4.3.3"/>
</p:tagLst>
</file>

<file path=ppt/tags/tag5.xml><?xml version="1.0" encoding="utf-8"?>
<p:tagLst xmlns:p="http://schemas.openxmlformats.org/presentationml/2006/main">
  <p:tag name="PA" val="v4.3.3"/>
</p:tagLst>
</file>

<file path=ppt/tags/tag6.xml><?xml version="1.0" encoding="utf-8"?>
<p:tagLst xmlns:p="http://schemas.openxmlformats.org/presentationml/2006/main">
  <p:tag name="PA" val="v4.3.3"/>
</p:tagLst>
</file>

<file path=ppt/tags/tag7.xml><?xml version="1.0" encoding="utf-8"?>
<p:tagLst xmlns:p="http://schemas.openxmlformats.org/presentationml/2006/main">
  <p:tag name="PA" val="v4.3.3"/>
</p:tagLst>
</file>

<file path=ppt/tags/tag8.xml><?xml version="1.0" encoding="utf-8"?>
<p:tagLst xmlns:p="http://schemas.openxmlformats.org/presentationml/2006/main">
  <p:tag name="PA" val="v4.3.3"/>
</p:tagLst>
</file>

<file path=ppt/tags/tag9.xml><?xml version="1.0" encoding="utf-8"?>
<p:tagLst xmlns:p="http://schemas.openxmlformats.org/presentationml/2006/main">
  <p:tag name="PA" val="v4.3.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1mw4g5g">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1400</Words>
  <Application>WPS 演示</Application>
  <PresentationFormat>宽屏</PresentationFormat>
  <Paragraphs>297</Paragraphs>
  <Slides>22</Slides>
  <Notes>22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22</vt:i4>
      </vt:variant>
    </vt:vector>
  </HeadingPairs>
  <TitlesOfParts>
    <vt:vector size="39" baseType="lpstr">
      <vt:lpstr>Arial</vt:lpstr>
      <vt:lpstr>宋体</vt:lpstr>
      <vt:lpstr>Wingdings</vt:lpstr>
      <vt:lpstr>Calibri</vt:lpstr>
      <vt:lpstr>Calibri Light</vt:lpstr>
      <vt:lpstr>微软雅黑</vt:lpstr>
      <vt:lpstr>Calibri</vt:lpstr>
      <vt:lpstr>等线</vt:lpstr>
      <vt:lpstr>Century Gothic</vt:lpstr>
      <vt:lpstr>黑体</vt:lpstr>
      <vt:lpstr>Times New Roman</vt:lpstr>
      <vt:lpstr>Arial</vt:lpstr>
      <vt:lpstr>Arial Unicode MS</vt:lpstr>
      <vt:lpstr>Impact</vt:lpstr>
      <vt:lpstr>Times New Roman</vt:lpstr>
      <vt:lpstr>2_Office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Xie, ChaoFeng</dc:creator>
  <cp:lastModifiedBy>Misaki阿苒</cp:lastModifiedBy>
  <cp:revision>23</cp:revision>
  <dcterms:created xsi:type="dcterms:W3CDTF">2018-06-09T00:20:00Z</dcterms:created>
  <dcterms:modified xsi:type="dcterms:W3CDTF">2020-04-27T03:02:49Z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